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9"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96" r:id="rId26"/>
    <p:sldId id="297" r:id="rId27"/>
    <p:sldId id="298" r:id="rId28"/>
    <p:sldId id="299" r:id="rId29"/>
    <p:sldId id="300" r:id="rId30"/>
    <p:sldId id="301" r:id="rId31"/>
    <p:sldId id="281" r:id="rId32"/>
    <p:sldId id="282" r:id="rId33"/>
    <p:sldId id="283" r:id="rId34"/>
    <p:sldId id="286" r:id="rId35"/>
    <p:sldId id="287" r:id="rId36"/>
    <p:sldId id="304" r:id="rId37"/>
    <p:sldId id="289" r:id="rId38"/>
    <p:sldId id="290" r:id="rId39"/>
    <p:sldId id="291" r:id="rId40"/>
    <p:sldId id="292" r:id="rId41"/>
    <p:sldId id="293" r:id="rId42"/>
    <p:sldId id="294" r:id="rId43"/>
    <p:sldId id="295" r:id="rId44"/>
    <p:sldId id="288" r:id="rId45"/>
    <p:sldId id="284" r:id="rId46"/>
    <p:sldId id="285"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showGuides="1">
      <p:cViewPr varScale="1">
        <p:scale>
          <a:sx n="66" d="100"/>
          <a:sy n="66" d="100"/>
        </p:scale>
        <p:origin x="68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F93F4-53E0-5B02-BCE4-4A6AEC460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CF93B9-06A0-23CD-C943-B77C40D354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32A305-CF28-816D-966B-F83BB608E67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DB8C5B29-FF50-2181-770C-0117A0D8C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A1B81-BBB6-81D6-EF48-40D83A4C1E8B}"/>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776104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433D-BF59-5C9D-0A14-EB66C67A87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591E2C-6709-323E-6C44-BC84BA7796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443E6-E677-F83E-66A7-0B87CD2A9130}"/>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76D6AD56-7141-B9D9-8018-CDBEA5DD2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BE622-955A-2C63-3266-34B2F909EAF7}"/>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14517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0C7BC-8BF6-0C9D-A8DE-3C0054D65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B97A97-916D-2D39-1D89-DAF93D1CE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3992EA-B333-143D-8F38-DC3837CF185D}"/>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86E6680D-5B18-7948-BF22-24BD3BC31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29E07-3405-AE24-3A91-AACC62E253C3}"/>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51436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2E52-7F3E-D307-B4A5-C719D84583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20B953-4CBC-3733-CBA0-2E80F99A0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EA2EC-64B2-3E20-F8AC-3FF989C4EC3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72EB0B39-518F-23E6-B73D-06EFF6B1D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543F8-23B2-526D-7630-E8DD380A3D32}"/>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845227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E690-AD3E-9F7D-9FCD-02EF6C295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2859BD-495B-C92E-CCED-E2333722B4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DE7F1-C972-0299-E22B-BF3BFD7E2A83}"/>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5CC78C09-2716-B35B-74CC-BD61EC049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FD78-F205-7B29-4036-37AD09D777D5}"/>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631265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ACEF-A786-526D-4644-A1F62BC52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87598A-6F1B-47B5-E06E-52D1AE4868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C4EFE8-A7FB-23DF-638A-65B66D5F8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E1A9B7-D226-4470-0316-10E4F85FB3F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A5A84E32-47C6-C5D5-5C1F-01B67D240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2070-13D2-6F63-DED1-BEBCA9588AF5}"/>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213381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FC42-7C1B-B278-F444-AFFC52078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5710C-E39A-7558-A2B2-98793C9AC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8C9F6E-5AF7-CA4A-FDE8-3C31485349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7A162-4EAA-6DAA-F118-570DAF72B7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EAE259-0752-8B0E-D66E-FB3D6644E6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57DBD-FDE8-450F-33FB-0B25A6160F1C}"/>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8" name="Footer Placeholder 7">
            <a:extLst>
              <a:ext uri="{FF2B5EF4-FFF2-40B4-BE49-F238E27FC236}">
                <a16:creationId xmlns:a16="http://schemas.microsoft.com/office/drawing/2014/main" id="{FE51A0E4-8568-B572-7E94-A63DFF3381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68466-658F-5950-FE2E-6E1A0A567E08}"/>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368801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B2AF3-722A-CE4E-0275-DE103F13C0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0282C5-C766-F70D-6AB2-1CBA3461DB0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4" name="Footer Placeholder 3">
            <a:extLst>
              <a:ext uri="{FF2B5EF4-FFF2-40B4-BE49-F238E27FC236}">
                <a16:creationId xmlns:a16="http://schemas.microsoft.com/office/drawing/2014/main" id="{56926E10-DDB7-6729-747D-FE55E0F351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D29677-AD64-C2D1-9220-FEB7AC4586A2}"/>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1765907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B1D861-3C58-BC49-C1A6-1D078745F1DE}"/>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3" name="Footer Placeholder 2">
            <a:extLst>
              <a:ext uri="{FF2B5EF4-FFF2-40B4-BE49-F238E27FC236}">
                <a16:creationId xmlns:a16="http://schemas.microsoft.com/office/drawing/2014/main" id="{1953A244-5419-CCF2-3341-8E1173EC6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0BB1D0-B787-34DB-0C71-C8CC0177F2C1}"/>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59711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C4F6-BFD8-22FA-CBC9-6999AE511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95AE44-AAFD-0BB9-30BC-8AA20DE2D8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1D902-DB58-E0EB-5747-CAE8D6DBD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9D42C-0DF5-CEAB-14A9-963BD63658A7}"/>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860FFE58-BB8B-380F-81E2-E5FEA88498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98806-AA68-3127-C66D-3DD2B1F51816}"/>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640122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226BE-399D-2018-36E9-AC60ABE34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269188-EF03-2535-B92D-2D46E23887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BC7EF-9AEE-00A9-8637-4239FD9D35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3AC4C-382D-9AAC-EA8B-9C4574E8CCC6}"/>
              </a:ext>
            </a:extLst>
          </p:cNvPr>
          <p:cNvSpPr>
            <a:spLocks noGrp="1"/>
          </p:cNvSpPr>
          <p:nvPr>
            <p:ph type="dt" sz="half" idx="10"/>
          </p:nvPr>
        </p:nvSpPr>
        <p:spPr/>
        <p:txBody>
          <a:bodyPr/>
          <a:lstStyle/>
          <a:p>
            <a:fld id="{C72D7C07-348B-44A2-9C3F-54F64FE8827B}" type="datetimeFigureOut">
              <a:rPr lang="en-US" smtClean="0"/>
              <a:t>1/15/2023</a:t>
            </a:fld>
            <a:endParaRPr lang="en-US"/>
          </a:p>
        </p:txBody>
      </p:sp>
      <p:sp>
        <p:nvSpPr>
          <p:cNvPr id="6" name="Footer Placeholder 5">
            <a:extLst>
              <a:ext uri="{FF2B5EF4-FFF2-40B4-BE49-F238E27FC236}">
                <a16:creationId xmlns:a16="http://schemas.microsoft.com/office/drawing/2014/main" id="{086A525E-323B-4F19-2A1E-CB506C1C84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6AB4C-9481-72DE-C8E3-6A855EC31FEA}"/>
              </a:ext>
            </a:extLst>
          </p:cNvPr>
          <p:cNvSpPr>
            <a:spLocks noGrp="1"/>
          </p:cNvSpPr>
          <p:nvPr>
            <p:ph type="sldNum" sz="quarter" idx="12"/>
          </p:nvPr>
        </p:nvSpPr>
        <p:spPr/>
        <p:txBody>
          <a:bodyPr/>
          <a:lstStyle/>
          <a:p>
            <a:fld id="{1038572D-D8C4-4E3E-BBA6-2EF9EEBC5FD3}" type="slidenum">
              <a:rPr lang="en-US" smtClean="0"/>
              <a:t>‹#›</a:t>
            </a:fld>
            <a:endParaRPr lang="en-US"/>
          </a:p>
        </p:txBody>
      </p:sp>
    </p:spTree>
    <p:extLst>
      <p:ext uri="{BB962C8B-B14F-4D97-AF65-F5344CB8AC3E}">
        <p14:creationId xmlns:p14="http://schemas.microsoft.com/office/powerpoint/2010/main" val="47348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FFD62C-27BC-C8D0-EB8B-CE7B8A1E9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CF2A48-FB5C-BB10-8A0F-AD95FB6AF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BE86F-7BB8-3975-82ED-BAB353CAE4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D7C07-348B-44A2-9C3F-54F64FE8827B}" type="datetimeFigureOut">
              <a:rPr lang="en-US" smtClean="0"/>
              <a:t>1/15/2023</a:t>
            </a:fld>
            <a:endParaRPr lang="en-US"/>
          </a:p>
        </p:txBody>
      </p:sp>
      <p:sp>
        <p:nvSpPr>
          <p:cNvPr id="5" name="Footer Placeholder 4">
            <a:extLst>
              <a:ext uri="{FF2B5EF4-FFF2-40B4-BE49-F238E27FC236}">
                <a16:creationId xmlns:a16="http://schemas.microsoft.com/office/drawing/2014/main" id="{3D6CE19C-5C94-B0AD-BC8E-1191FA2245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389A4B-D569-744D-1E02-990B41D8D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8572D-D8C4-4E3E-BBA6-2EF9EEBC5FD3}" type="slidenum">
              <a:rPr lang="en-US" smtClean="0"/>
              <a:t>‹#›</a:t>
            </a:fld>
            <a:endParaRPr lang="en-US"/>
          </a:p>
        </p:txBody>
      </p:sp>
    </p:spTree>
    <p:extLst>
      <p:ext uri="{BB962C8B-B14F-4D97-AF65-F5344CB8AC3E}">
        <p14:creationId xmlns:p14="http://schemas.microsoft.com/office/powerpoint/2010/main" val="3640175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www.linkedin.com/in/bommana-sudharshan-54350622b" TargetMode="External"/><Relationship Id="rId4" Type="http://schemas.openxmlformats.org/officeDocument/2006/relationships/hyperlink" Target="mailto:sudharshanbommana@gmail.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www.xyz.com/Admin_Login" TargetMode="External"/><Relationship Id="rId3" Type="http://schemas.openxmlformats.org/officeDocument/2006/relationships/hyperlink" Target="http://www.xyz.com/adminlogin" TargetMode="External"/><Relationship Id="rId7" Type="http://schemas.openxmlformats.org/officeDocument/2006/relationships/hyperlink" Target="http://www.xyz.com/sign_in" TargetMode="External"/><Relationship Id="rId2" Type="http://schemas.openxmlformats.org/officeDocument/2006/relationships/hyperlink" Target="http://testphp.vulnweb.com/adminlogin" TargetMode="External"/><Relationship Id="rId1" Type="http://schemas.openxmlformats.org/officeDocument/2006/relationships/slideLayout" Target="../slideLayouts/slideLayout2.xml"/><Relationship Id="rId6" Type="http://schemas.openxmlformats.org/officeDocument/2006/relationships/hyperlink" Target="http://www.xyz.com/login.php%20/%20.aspx" TargetMode="External"/><Relationship Id="rId5" Type="http://schemas.openxmlformats.org/officeDocument/2006/relationships/hyperlink" Target="http://www.xyz.com/login.php" TargetMode="External"/><Relationship Id="rId4" Type="http://schemas.openxmlformats.org/officeDocument/2006/relationships/hyperlink" Target="http://www.xyz.com/Admin_login" TargetMode="External"/><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testphp.vulnweb.comadmin_logi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estphp.vulnweb.com/login.ph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www.enzoic.com/password-security-dos-and-dont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therecord.media/ukraines-state-owned-nuclear-power-operator-said-russian-hackers-attacked-website/" TargetMode="External"/><Relationship Id="rId2" Type="http://schemas.openxmlformats.org/officeDocument/2006/relationships/hyperlink" Target="https://www.fortinet.com/resources/cyberglossary/bot"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cybersecurity-help.cz/blog/2846.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7ABDF8-4358-E68B-5B9D-89518F5A668B}"/>
              </a:ext>
            </a:extLst>
          </p:cNvPr>
          <p:cNvSpPr>
            <a:spLocks noGrp="1"/>
          </p:cNvSpPr>
          <p:nvPr>
            <p:ph type="title"/>
          </p:nvPr>
        </p:nvSpPr>
        <p:spPr>
          <a:xfrm>
            <a:off x="0" y="-54556"/>
            <a:ext cx="12192000" cy="991402"/>
          </a:xfrm>
        </p:spPr>
        <p:txBody>
          <a:bodyPr/>
          <a:lstStyle/>
          <a:p>
            <a:pPr algn="ctr"/>
            <a:r>
              <a:rPr lang="en-US" dirty="0">
                <a:effectLst/>
                <a:latin typeface="Arial" panose="020B0604020202020204" pitchFamily="34" charset="0"/>
              </a:rPr>
              <a:t>MAJOR Project</a:t>
            </a:r>
            <a:endParaRPr lang="en-US" dirty="0"/>
          </a:p>
        </p:txBody>
      </p:sp>
      <p:pic>
        <p:nvPicPr>
          <p:cNvPr id="4" name="Picture 3">
            <a:extLst>
              <a:ext uri="{FF2B5EF4-FFF2-40B4-BE49-F238E27FC236}">
                <a16:creationId xmlns:a16="http://schemas.microsoft.com/office/drawing/2014/main" id="{E48777A3-4223-E6D6-7148-9218E45F1B13}"/>
              </a:ext>
            </a:extLst>
          </p:cNvPr>
          <p:cNvPicPr>
            <a:picLocks noChangeAspect="1"/>
          </p:cNvPicPr>
          <p:nvPr/>
        </p:nvPicPr>
        <p:blipFill>
          <a:blip r:embed="rId2"/>
          <a:stretch>
            <a:fillRect/>
          </a:stretch>
        </p:blipFill>
        <p:spPr>
          <a:xfrm>
            <a:off x="0" y="35267"/>
            <a:ext cx="2225233" cy="1499746"/>
          </a:xfrm>
          <a:prstGeom prst="rect">
            <a:avLst/>
          </a:prstGeom>
        </p:spPr>
      </p:pic>
      <p:pic>
        <p:nvPicPr>
          <p:cNvPr id="7" name="Picture 6">
            <a:extLst>
              <a:ext uri="{FF2B5EF4-FFF2-40B4-BE49-F238E27FC236}">
                <a16:creationId xmlns:a16="http://schemas.microsoft.com/office/drawing/2014/main" id="{B9F04ECF-93F0-E63F-2738-3BA9EF9B7704}"/>
              </a:ext>
            </a:extLst>
          </p:cNvPr>
          <p:cNvPicPr>
            <a:picLocks noChangeAspect="1"/>
          </p:cNvPicPr>
          <p:nvPr/>
        </p:nvPicPr>
        <p:blipFill>
          <a:blip r:embed="rId3"/>
          <a:stretch>
            <a:fillRect/>
          </a:stretch>
        </p:blipFill>
        <p:spPr>
          <a:xfrm>
            <a:off x="10149663" y="-4132"/>
            <a:ext cx="2042337" cy="2042337"/>
          </a:xfrm>
          <a:prstGeom prst="rect">
            <a:avLst/>
          </a:prstGeom>
        </p:spPr>
      </p:pic>
      <p:sp>
        <p:nvSpPr>
          <p:cNvPr id="13" name="Content Placeholder 12">
            <a:extLst>
              <a:ext uri="{FF2B5EF4-FFF2-40B4-BE49-F238E27FC236}">
                <a16:creationId xmlns:a16="http://schemas.microsoft.com/office/drawing/2014/main" id="{67F27376-90B0-63D8-C76A-B59781B8B559}"/>
              </a:ext>
            </a:extLst>
          </p:cNvPr>
          <p:cNvSpPr>
            <a:spLocks noGrp="1"/>
          </p:cNvSpPr>
          <p:nvPr>
            <p:ph idx="1"/>
          </p:nvPr>
        </p:nvSpPr>
        <p:spPr>
          <a:xfrm>
            <a:off x="0" y="936846"/>
            <a:ext cx="12192000" cy="5921154"/>
          </a:xfrm>
        </p:spPr>
        <p:txBody>
          <a:bodyPr/>
          <a:lstStyle/>
          <a:p>
            <a:pPr marL="0" indent="0" algn="ctr">
              <a:lnSpc>
                <a:spcPct val="150000"/>
              </a:lnSpc>
              <a:buNone/>
            </a:pPr>
            <a:r>
              <a:rPr lang="en-US" sz="4000" dirty="0">
                <a:latin typeface="Algerian" panose="04020705040A02060702" pitchFamily="82" charset="0"/>
              </a:rPr>
              <a:t>PRESENTED BY :-</a:t>
            </a:r>
          </a:p>
          <a:p>
            <a:pPr marL="0" indent="0" algn="ctr">
              <a:lnSpc>
                <a:spcPct val="150000"/>
              </a:lnSpc>
              <a:buNone/>
            </a:pPr>
            <a:r>
              <a:rPr lang="en-US" sz="4000" dirty="0">
                <a:latin typeface="Algerian" panose="04020705040A02060702" pitchFamily="82" charset="0"/>
              </a:rPr>
              <a:t>NAME : BOMMANA SUDHARSHAN</a:t>
            </a:r>
          </a:p>
          <a:p>
            <a:pPr marL="0" indent="0" algn="ctr">
              <a:lnSpc>
                <a:spcPct val="150000"/>
              </a:lnSpc>
              <a:buNone/>
            </a:pPr>
            <a:r>
              <a:rPr lang="en-US" sz="4000" dirty="0">
                <a:latin typeface="Algerian" panose="04020705040A02060702" pitchFamily="82" charset="0"/>
              </a:rPr>
              <a:t>MOBILE NUMBER : 6302123894 </a:t>
            </a:r>
          </a:p>
          <a:p>
            <a:pPr marL="0" indent="0" algn="ctr">
              <a:lnSpc>
                <a:spcPct val="150000"/>
              </a:lnSpc>
              <a:buNone/>
            </a:pPr>
            <a:r>
              <a:rPr lang="en-US" sz="4000" dirty="0">
                <a:latin typeface="Algerian" panose="04020705040A02060702" pitchFamily="82" charset="0"/>
              </a:rPr>
              <a:t>E-MAIL :</a:t>
            </a:r>
            <a:r>
              <a:rPr lang="en-US" sz="4000" i="1" dirty="0"/>
              <a:t> </a:t>
            </a:r>
            <a:r>
              <a:rPr lang="en-US" sz="4000" i="1" dirty="0">
                <a:hlinkClick r:id="rId4"/>
              </a:rPr>
              <a:t>sudharshanbommana@gmail.com</a:t>
            </a:r>
            <a:endParaRPr lang="en-US" sz="4000" i="1" dirty="0"/>
          </a:p>
          <a:p>
            <a:pPr marL="0" indent="0" algn="ctr">
              <a:lnSpc>
                <a:spcPct val="150000"/>
              </a:lnSpc>
              <a:buNone/>
            </a:pPr>
            <a:r>
              <a:rPr lang="en-US" sz="4000" i="1" dirty="0" err="1">
                <a:latin typeface="Algerian" panose="04020705040A02060702" pitchFamily="82" charset="0"/>
              </a:rPr>
              <a:t>Linkdin</a:t>
            </a:r>
            <a:r>
              <a:rPr lang="en-US" sz="4000" i="1" dirty="0">
                <a:latin typeface="Algerian" panose="04020705040A02060702" pitchFamily="82" charset="0"/>
              </a:rPr>
              <a:t> : </a:t>
            </a:r>
            <a:r>
              <a:rPr lang="en-US" sz="3200" i="0" dirty="0">
                <a:effectLst/>
                <a:latin typeface="-apple-system"/>
                <a:hlinkClick r:id="rId5"/>
              </a:rPr>
              <a:t>linkedin.com/in/bommana-sudharshan-54350622b</a:t>
            </a:r>
            <a:endParaRPr lang="en-US" sz="4000" dirty="0">
              <a:latin typeface="Algerian" panose="04020705040A02060702" pitchFamily="82" charset="0"/>
            </a:endParaRPr>
          </a:p>
          <a:p>
            <a:pPr marL="0" indent="0" algn="ctr">
              <a:lnSpc>
                <a:spcPct val="150000"/>
              </a:lnSpc>
              <a:buNone/>
            </a:pPr>
            <a:endParaRPr lang="en-US" sz="4000" dirty="0">
              <a:latin typeface="Algerian" panose="04020705040A02060702" pitchFamily="82" charset="0"/>
            </a:endParaRPr>
          </a:p>
          <a:p>
            <a:pPr marL="0" indent="0" algn="ctr">
              <a:lnSpc>
                <a:spcPct val="150000"/>
              </a:lnSpc>
              <a:buNone/>
            </a:pPr>
            <a:endParaRPr lang="en-US" sz="4000" dirty="0">
              <a:latin typeface="Algerian" panose="04020705040A02060702" pitchFamily="82" charset="0"/>
            </a:endParaRPr>
          </a:p>
          <a:p>
            <a:pPr marL="0" indent="0" algn="ctr">
              <a:lnSpc>
                <a:spcPct val="150000"/>
              </a:lnSpc>
              <a:buNone/>
            </a:pPr>
            <a:endParaRPr lang="en-US" dirty="0"/>
          </a:p>
        </p:txBody>
      </p:sp>
    </p:spTree>
    <p:extLst>
      <p:ext uri="{BB962C8B-B14F-4D97-AF65-F5344CB8AC3E}">
        <p14:creationId xmlns:p14="http://schemas.microsoft.com/office/powerpoint/2010/main" val="4264081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7A8FE-F9E9-45D6-9B02-8E0474CB35F6}"/>
              </a:ext>
            </a:extLst>
          </p:cNvPr>
          <p:cNvPicPr>
            <a:picLocks noChangeAspect="1"/>
          </p:cNvPicPr>
          <p:nvPr/>
        </p:nvPicPr>
        <p:blipFill>
          <a:blip r:embed="rId2"/>
          <a:stretch>
            <a:fillRect/>
          </a:stretch>
        </p:blipFill>
        <p:spPr>
          <a:xfrm>
            <a:off x="385010" y="433136"/>
            <a:ext cx="11694695" cy="6256422"/>
          </a:xfrm>
          <a:prstGeom prst="rect">
            <a:avLst/>
          </a:prstGeom>
        </p:spPr>
      </p:pic>
    </p:spTree>
    <p:extLst>
      <p:ext uri="{BB962C8B-B14F-4D97-AF65-F5344CB8AC3E}">
        <p14:creationId xmlns:p14="http://schemas.microsoft.com/office/powerpoint/2010/main" val="4099976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E53883-C41F-9177-C8DD-17B205039940}"/>
              </a:ext>
            </a:extLst>
          </p:cNvPr>
          <p:cNvPicPr>
            <a:picLocks noChangeAspect="1"/>
          </p:cNvPicPr>
          <p:nvPr/>
        </p:nvPicPr>
        <p:blipFill>
          <a:blip r:embed="rId2"/>
          <a:stretch>
            <a:fillRect/>
          </a:stretch>
        </p:blipFill>
        <p:spPr>
          <a:xfrm>
            <a:off x="306405" y="423512"/>
            <a:ext cx="11579190" cy="6285297"/>
          </a:xfrm>
          <a:prstGeom prst="rect">
            <a:avLst/>
          </a:prstGeom>
        </p:spPr>
      </p:pic>
    </p:spTree>
    <p:extLst>
      <p:ext uri="{BB962C8B-B14F-4D97-AF65-F5344CB8AC3E}">
        <p14:creationId xmlns:p14="http://schemas.microsoft.com/office/powerpoint/2010/main" val="2205585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33A3-CBC7-7FFF-02C7-7712E2CDC291}"/>
              </a:ext>
            </a:extLst>
          </p:cNvPr>
          <p:cNvSpPr>
            <a:spLocks noGrp="1"/>
          </p:cNvSpPr>
          <p:nvPr>
            <p:ph type="title"/>
          </p:nvPr>
        </p:nvSpPr>
        <p:spPr>
          <a:xfrm>
            <a:off x="202130" y="433136"/>
            <a:ext cx="12192000" cy="914400"/>
          </a:xfrm>
        </p:spPr>
        <p:txBody>
          <a:bodyPr>
            <a:noAutofit/>
          </a:bodyPr>
          <a:lstStyle/>
          <a:p>
            <a:r>
              <a:rPr lang="en-IN" sz="2800" dirty="0">
                <a:solidFill>
                  <a:srgbClr val="000000"/>
                </a:solidFill>
                <a:effectLst/>
                <a:latin typeface="Arial Black" panose="020B0A04020102020204" pitchFamily="34" charset="0"/>
                <a:ea typeface="Times New Roman" panose="02020603050405020304" pitchFamily="18" charset="0"/>
              </a:rPr>
              <a:t>Ways to prevent Metasploit tool hacking:-</a:t>
            </a:r>
            <a:br>
              <a:rPr lang="en-US" sz="2800" dirty="0">
                <a:effectLst/>
                <a:latin typeface="Arial Black" panose="020B0A04020102020204" pitchFamily="34" charset="0"/>
                <a:ea typeface="Times New Roman" panose="02020603050405020304" pitchFamily="18" charset="0"/>
              </a:rPr>
            </a:br>
            <a:endParaRPr lang="en-US" sz="96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DD69022-48F2-0CB5-C58A-C8B6E7149218}"/>
              </a:ext>
            </a:extLst>
          </p:cNvPr>
          <p:cNvSpPr>
            <a:spLocks noGrp="1"/>
          </p:cNvSpPr>
          <p:nvPr>
            <p:ph idx="1"/>
          </p:nvPr>
        </p:nvSpPr>
        <p:spPr>
          <a:xfrm>
            <a:off x="-1" y="702644"/>
            <a:ext cx="12191999" cy="6155355"/>
          </a:xfrm>
        </p:spPr>
        <p:txBody>
          <a:bodyPr>
            <a:normAutofit fontScale="62500" lnSpcReduction="20000"/>
          </a:bodyPr>
          <a:lstStyle/>
          <a:p>
            <a:pPr>
              <a:buFont typeface="Wingdings" panose="05000000000000000000" pitchFamily="2" charset="2"/>
              <a:buChar char="ü"/>
            </a:pPr>
            <a:r>
              <a:rPr lang="en-US" dirty="0"/>
              <a:t>You would fight against a hacker using </a:t>
            </a:r>
            <a:r>
              <a:rPr lang="en-US" dirty="0" err="1"/>
              <a:t>metasploit</a:t>
            </a:r>
            <a:r>
              <a:rPr lang="en-US" dirty="0"/>
              <a:t> the same way you would fight against a hacker without </a:t>
            </a:r>
            <a:r>
              <a:rPr lang="en-US" dirty="0" err="1"/>
              <a:t>metasploit</a:t>
            </a:r>
            <a:r>
              <a:rPr lang="en-US" dirty="0"/>
              <a:t>. In fact, </a:t>
            </a:r>
            <a:r>
              <a:rPr lang="en-US" dirty="0" err="1"/>
              <a:t>metasploit</a:t>
            </a:r>
            <a:r>
              <a:rPr lang="en-US" dirty="0"/>
              <a:t> makes it easier for a corporation to defend its network against hackers as it makes the process of assessing security vulnerabilities simpler and more efficient. Additionally, a more sophisticated attacker will write their own exploits rather than relying on </a:t>
            </a:r>
            <a:r>
              <a:rPr lang="en-US" dirty="0" err="1"/>
              <a:t>metasploit</a:t>
            </a:r>
            <a:r>
              <a:rPr lang="en-US" dirty="0"/>
              <a:t>, since all of the exploits and payloads are well known and thus easy to detect.</a:t>
            </a:r>
          </a:p>
          <a:p>
            <a:pPr>
              <a:buFont typeface="Wingdings" panose="05000000000000000000" pitchFamily="2" charset="2"/>
              <a:buChar char="ü"/>
            </a:pPr>
            <a:r>
              <a:rPr lang="en-US" dirty="0"/>
              <a:t>To better answer your question, lets first look at how </a:t>
            </a:r>
            <a:r>
              <a:rPr lang="en-US" dirty="0" err="1"/>
              <a:t>metasploit</a:t>
            </a:r>
            <a:r>
              <a:rPr lang="en-US" dirty="0"/>
              <a:t> is used by both the hacker and the defensive security practitioner.</a:t>
            </a:r>
          </a:p>
          <a:p>
            <a:pPr>
              <a:buFont typeface="Wingdings" panose="05000000000000000000" pitchFamily="2" charset="2"/>
              <a:buChar char="ü"/>
            </a:pPr>
            <a:r>
              <a:rPr lang="en-US" dirty="0"/>
              <a:t>Metasploit is a penetration testing framework. As far as we are concerned, it contains known exploits and payloads to be used by defensive and offensive security practitioners (as well as more malevolent actors </a:t>
            </a:r>
            <a:r>
              <a:rPr lang="en-US" dirty="0" err="1"/>
              <a:t>a.k.a</a:t>
            </a:r>
            <a:r>
              <a:rPr lang="en-US" dirty="0"/>
              <a:t> hackers).</a:t>
            </a:r>
          </a:p>
          <a:p>
            <a:pPr>
              <a:buFont typeface="Wingdings" panose="05000000000000000000" pitchFamily="2" charset="2"/>
              <a:buChar char="ü"/>
            </a:pPr>
            <a:r>
              <a:rPr lang="en-US" dirty="0"/>
              <a:t>The goal of Metasploit for the malicious hacker is to simplify the exploitation process. Lets look at a well known vulnerability and how a hacker would go about exploiting this vulnerability with and without Metasploit. We will look at Eternal Blue (ms017-010). Eternal Blue is an SMB </a:t>
            </a:r>
            <a:r>
              <a:rPr lang="en-US" dirty="0" err="1"/>
              <a:t>kernal</a:t>
            </a:r>
            <a:r>
              <a:rPr lang="en-US" dirty="0"/>
              <a:t> pool corruption vulnerability that can result in remote code execution. To simplify what this means, a hacker can gain access to server or computer vulnerable to Eternal Blue.</a:t>
            </a:r>
          </a:p>
          <a:p>
            <a:pPr>
              <a:buFont typeface="Wingdings" panose="05000000000000000000" pitchFamily="2" charset="2"/>
              <a:buChar char="ü"/>
            </a:pPr>
            <a:r>
              <a:rPr lang="en-US" dirty="0"/>
              <a:t>Without </a:t>
            </a:r>
            <a:r>
              <a:rPr lang="en-US" dirty="0" err="1"/>
              <a:t>metasploit</a:t>
            </a:r>
            <a:r>
              <a:rPr lang="en-US" dirty="0"/>
              <a:t>, the attacker would have to first verify that the target computer is vulnerable. This would involve reconnaissance such as running various scans against the target server, checking for open ports and service versions that could indicate if the server is vulnerable or not. Then the attacker would develop or otherwise obtain an exploit that takes advantage of this vulnerability. After testing the exploit in an isolated lab environment (so the exploit </a:t>
            </a:r>
            <a:r>
              <a:rPr lang="en-US" dirty="0" err="1"/>
              <a:t>doesnt</a:t>
            </a:r>
            <a:r>
              <a:rPr lang="en-US" dirty="0"/>
              <a:t> fail and get him/here caught) the exploit is finally launched against the server. This process can be quite expensive in time to develop the exploit and knowledge required to do so. Additionally, the only guarantee the exploit will work is based on the developers confidence.</a:t>
            </a:r>
          </a:p>
          <a:p>
            <a:pPr>
              <a:buFont typeface="Wingdings" panose="05000000000000000000" pitchFamily="2" charset="2"/>
              <a:buChar char="ü"/>
            </a:pPr>
            <a:r>
              <a:rPr lang="en-US" dirty="0"/>
              <a:t>With </a:t>
            </a:r>
            <a:r>
              <a:rPr lang="en-US" dirty="0" err="1"/>
              <a:t>metasploit</a:t>
            </a:r>
            <a:r>
              <a:rPr lang="en-US" dirty="0"/>
              <a:t>, the attacker can use built in tools used to determine if a system is vulnerable. Then he would load up a module implementing the Eternal Blue exploit, load a payload such as a reverse shell and execute the attack against the target. All the hard work is done and with a few keyboard strokes, the system is owned.</a:t>
            </a:r>
          </a:p>
          <a:p>
            <a:pPr>
              <a:buFont typeface="Wingdings" panose="05000000000000000000" pitchFamily="2" charset="2"/>
              <a:buChar char="ü"/>
            </a:pPr>
            <a:r>
              <a:rPr lang="en-US" dirty="0"/>
              <a:t>The defensive security practitioner (the individual or team responsible for defending the network) has a similar view of </a:t>
            </a:r>
            <a:r>
              <a:rPr lang="en-US" dirty="0" err="1"/>
              <a:t>metasploit</a:t>
            </a:r>
            <a:r>
              <a:rPr lang="en-US" dirty="0"/>
              <a:t>. If the defender wants to determine if his systems are vulnerable to Eternal Blue, one method to take is to pretend to be an attacker and see if he can exploit any of his systems. Just like the attacker, he would have to develop and execute an exploit. With the </a:t>
            </a:r>
            <a:r>
              <a:rPr lang="en-US" dirty="0" err="1"/>
              <a:t>metasploit</a:t>
            </a:r>
            <a:r>
              <a:rPr lang="en-US" dirty="0"/>
              <a:t> framework, the process is simplified, making it easier for him to test his networks exposure levels and patch any vulnerable systems.</a:t>
            </a:r>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3440999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DACA-157F-7FFE-0F7F-28BEBEA7B976}"/>
              </a:ext>
            </a:extLst>
          </p:cNvPr>
          <p:cNvSpPr>
            <a:spLocks noGrp="1"/>
          </p:cNvSpPr>
          <p:nvPr>
            <p:ph type="title"/>
          </p:nvPr>
        </p:nvSpPr>
        <p:spPr>
          <a:xfrm>
            <a:off x="0" y="0"/>
            <a:ext cx="12192000" cy="1222407"/>
          </a:xfrm>
        </p:spPr>
        <p:txBody>
          <a:bodyPr>
            <a:noAutofit/>
          </a:bodyPr>
          <a:lstStyle/>
          <a:p>
            <a:r>
              <a:rPr lang="en-US" sz="2400" dirty="0">
                <a:effectLst/>
                <a:latin typeface="Arial" panose="020B0604020202020204" pitchFamily="34" charset="0"/>
              </a:rPr>
              <a:t>3.</a:t>
            </a:r>
            <a:r>
              <a:rPr lang="en-US" sz="2400" dirty="0">
                <a:effectLst/>
                <a:latin typeface="Arial Black" panose="020B0A04020102020204" pitchFamily="34" charset="0"/>
              </a:rPr>
              <a:t>Use SET Tool and create a fake Gmail page and try to capture the credentials in command line and Hacker Machine : Kali Linux Victim machine : Windows XP / Windows7 / Windows 10</a:t>
            </a:r>
            <a:endParaRPr lang="en-US" sz="2400" dirty="0">
              <a:latin typeface="Arial Black" panose="020B0A04020102020204" pitchFamily="34" charset="0"/>
            </a:endParaRPr>
          </a:p>
        </p:txBody>
      </p:sp>
      <p:pic>
        <p:nvPicPr>
          <p:cNvPr id="4" name="Content Placeholder 3">
            <a:extLst>
              <a:ext uri="{FF2B5EF4-FFF2-40B4-BE49-F238E27FC236}">
                <a16:creationId xmlns:a16="http://schemas.microsoft.com/office/drawing/2014/main" id="{8BA8A8EA-03B5-BC08-F88C-441A75D61666}"/>
              </a:ext>
            </a:extLst>
          </p:cNvPr>
          <p:cNvPicPr>
            <a:picLocks noGrp="1" noChangeAspect="1"/>
          </p:cNvPicPr>
          <p:nvPr>
            <p:ph idx="1"/>
          </p:nvPr>
        </p:nvPicPr>
        <p:blipFill>
          <a:blip r:embed="rId2"/>
          <a:stretch>
            <a:fillRect/>
          </a:stretch>
        </p:blipFill>
        <p:spPr>
          <a:xfrm>
            <a:off x="962527" y="1357948"/>
            <a:ext cx="11001676" cy="5235358"/>
          </a:xfrm>
          <a:prstGeom prst="rect">
            <a:avLst/>
          </a:prstGeom>
        </p:spPr>
      </p:pic>
    </p:spTree>
    <p:extLst>
      <p:ext uri="{BB962C8B-B14F-4D97-AF65-F5344CB8AC3E}">
        <p14:creationId xmlns:p14="http://schemas.microsoft.com/office/powerpoint/2010/main" val="3112851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7876D-61A7-2990-8C74-2B418B667B96}"/>
              </a:ext>
            </a:extLst>
          </p:cNvPr>
          <p:cNvPicPr>
            <a:picLocks noChangeAspect="1"/>
          </p:cNvPicPr>
          <p:nvPr/>
        </p:nvPicPr>
        <p:blipFill>
          <a:blip r:embed="rId2"/>
          <a:stretch>
            <a:fillRect/>
          </a:stretch>
        </p:blipFill>
        <p:spPr>
          <a:xfrm>
            <a:off x="471638" y="192505"/>
            <a:ext cx="11463688" cy="6458552"/>
          </a:xfrm>
          <a:prstGeom prst="rect">
            <a:avLst/>
          </a:prstGeom>
        </p:spPr>
      </p:pic>
    </p:spTree>
    <p:extLst>
      <p:ext uri="{BB962C8B-B14F-4D97-AF65-F5344CB8AC3E}">
        <p14:creationId xmlns:p14="http://schemas.microsoft.com/office/powerpoint/2010/main" val="34040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3A99-D9EC-3530-7310-3C811AE16324}"/>
              </a:ext>
            </a:extLst>
          </p:cNvPr>
          <p:cNvSpPr>
            <a:spLocks noGrp="1"/>
          </p:cNvSpPr>
          <p:nvPr>
            <p:ph type="title"/>
          </p:nvPr>
        </p:nvSpPr>
        <p:spPr>
          <a:xfrm>
            <a:off x="0" y="1"/>
            <a:ext cx="12192000" cy="779645"/>
          </a:xfrm>
        </p:spPr>
        <p:txBody>
          <a:bodyPr/>
          <a:lstStyle/>
          <a:p>
            <a:r>
              <a:rPr lang="en-US" dirty="0"/>
              <a:t>Steps To prevent Social Engineering Attacks:-</a:t>
            </a:r>
          </a:p>
        </p:txBody>
      </p:sp>
      <p:sp>
        <p:nvSpPr>
          <p:cNvPr id="3" name="Content Placeholder 2">
            <a:extLst>
              <a:ext uri="{FF2B5EF4-FFF2-40B4-BE49-F238E27FC236}">
                <a16:creationId xmlns:a16="http://schemas.microsoft.com/office/drawing/2014/main" id="{78ADFE27-349C-5DCA-4B38-16517C134743}"/>
              </a:ext>
            </a:extLst>
          </p:cNvPr>
          <p:cNvSpPr>
            <a:spLocks noGrp="1"/>
          </p:cNvSpPr>
          <p:nvPr>
            <p:ph idx="1"/>
          </p:nvPr>
        </p:nvSpPr>
        <p:spPr>
          <a:xfrm>
            <a:off x="0" y="779646"/>
            <a:ext cx="12192000" cy="6078354"/>
          </a:xfrm>
        </p:spPr>
        <p:txBody>
          <a:bodyPr>
            <a:normAutofit fontScale="85000" lnSpcReduction="10000"/>
          </a:bodyPr>
          <a:lstStyle/>
          <a:p>
            <a:pPr marL="0" indent="0">
              <a:buNone/>
            </a:pPr>
            <a:r>
              <a:rPr lang="en-US" dirty="0"/>
              <a:t>1.Delete any request for personal information or passwords. Nobody should be contacting you for your personal information via email </a:t>
            </a:r>
            <a:r>
              <a:rPr lang="en-US" dirty="0" err="1"/>
              <a:t>unsolicitedly</a:t>
            </a:r>
            <a:r>
              <a:rPr lang="en-US" dirty="0"/>
              <a:t>. If you get asked for it, it’s a scam.</a:t>
            </a:r>
          </a:p>
          <a:p>
            <a:pPr marL="0" indent="0">
              <a:buNone/>
            </a:pPr>
            <a:r>
              <a:rPr lang="en-US" dirty="0"/>
              <a:t>2. Reject requests for help or offers of help. Social engineers can and will either request your help with information or offer to help you (</a:t>
            </a:r>
            <a:r>
              <a:rPr lang="en-US" dirty="0" err="1"/>
              <a:t>i.e</a:t>
            </a:r>
            <a:r>
              <a:rPr lang="en-US" dirty="0"/>
              <a:t> posing as tech support). If you did not request any assistance from the sender, consider any requests or offers a scam. Do your own research about the sender before committing to sending them anything.</a:t>
            </a:r>
          </a:p>
          <a:p>
            <a:pPr marL="0" indent="0">
              <a:buNone/>
            </a:pPr>
            <a:r>
              <a:rPr lang="en-US" dirty="0"/>
              <a:t>3. Set your spam filters to high. Your email software has spam filters. Check your settings, and set them to high to avoid risky messages flooding into your inbox. Just remember to check them periodically as it is possible legitimate messages could be trapped there from time to time.</a:t>
            </a:r>
          </a:p>
          <a:p>
            <a:pPr marL="0" indent="0">
              <a:buNone/>
            </a:pPr>
            <a:r>
              <a:rPr lang="en-US" dirty="0"/>
              <a:t>4. Secure your devices. Install, maintain and update regularly your anti-virus software, firewalls, and email filters. Set your automatic updates on if you can, and only access secured websites. Consider VPN. </a:t>
            </a:r>
          </a:p>
          <a:p>
            <a:pPr marL="0" indent="0">
              <a:buNone/>
            </a:pPr>
            <a:r>
              <a:rPr lang="en-US" dirty="0"/>
              <a:t>5. Always be mindful of risks. Double check, triple check any request you get for the correct information. Look out for cybersecurity news to take swift actions if you are affected by a recent breach. I recommend subscribing to a couple of morning newsletter to keep you up to date with the latest in InfoSec like </a:t>
            </a:r>
            <a:r>
              <a:rPr lang="en-US" dirty="0" err="1"/>
              <a:t>Cyware</a:t>
            </a:r>
            <a:r>
              <a:rPr lang="en-US" dirty="0"/>
              <a:t> or </a:t>
            </a:r>
            <a:r>
              <a:rPr lang="en-US" dirty="0" err="1"/>
              <a:t>BetterCloud</a:t>
            </a:r>
            <a:r>
              <a:rPr lang="en-US" dirty="0"/>
              <a:t> Monitor. If you are a podcast person, Decrypted by Bloomberg, DIY Cyber Guy and Reply All offer easy to digest information and news that’s very user-friendly.</a:t>
            </a:r>
          </a:p>
        </p:txBody>
      </p:sp>
    </p:spTree>
    <p:extLst>
      <p:ext uri="{BB962C8B-B14F-4D97-AF65-F5344CB8AC3E}">
        <p14:creationId xmlns:p14="http://schemas.microsoft.com/office/powerpoint/2010/main" val="123093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4510-DCA2-5283-58A2-B449621E73DC}"/>
              </a:ext>
            </a:extLst>
          </p:cNvPr>
          <p:cNvSpPr>
            <a:spLocks noGrp="1"/>
          </p:cNvSpPr>
          <p:nvPr>
            <p:ph type="title"/>
          </p:nvPr>
        </p:nvSpPr>
        <p:spPr>
          <a:xfrm>
            <a:off x="0" y="0"/>
            <a:ext cx="12192000" cy="1934678"/>
          </a:xfrm>
        </p:spPr>
        <p:txBody>
          <a:bodyPr>
            <a:normAutofit/>
          </a:bodyPr>
          <a:lstStyle/>
          <a:p>
            <a:r>
              <a:rPr lang="en-US" b="1" dirty="0">
                <a:effectLst/>
              </a:rPr>
              <a:t>Some Quick Tips to Remember:-</a:t>
            </a:r>
            <a:br>
              <a:rPr lang="en-US" b="1" dirty="0">
                <a:effectLst/>
              </a:rPr>
            </a:br>
            <a:endParaRPr lang="en-US" dirty="0"/>
          </a:p>
        </p:txBody>
      </p:sp>
      <p:sp>
        <p:nvSpPr>
          <p:cNvPr id="3" name="Content Placeholder 2">
            <a:extLst>
              <a:ext uri="{FF2B5EF4-FFF2-40B4-BE49-F238E27FC236}">
                <a16:creationId xmlns:a16="http://schemas.microsoft.com/office/drawing/2014/main" id="{42BC1810-496C-9551-F794-0F10A92CCD61}"/>
              </a:ext>
            </a:extLst>
          </p:cNvPr>
          <p:cNvSpPr>
            <a:spLocks noGrp="1"/>
          </p:cNvSpPr>
          <p:nvPr>
            <p:ph idx="1"/>
          </p:nvPr>
        </p:nvSpPr>
        <p:spPr>
          <a:xfrm>
            <a:off x="0" y="1010653"/>
            <a:ext cx="12192000" cy="5847347"/>
          </a:xfrm>
        </p:spPr>
        <p:txBody>
          <a:bodyPr/>
          <a:lstStyle/>
          <a:p>
            <a:pPr>
              <a:buFont typeface="Wingdings" panose="05000000000000000000" pitchFamily="2" charset="2"/>
              <a:buChar char="ü"/>
            </a:pPr>
            <a:r>
              <a:rPr lang="en-US" dirty="0"/>
              <a:t>Think before you click.</a:t>
            </a:r>
          </a:p>
          <a:p>
            <a:pPr>
              <a:buFont typeface="Wingdings" panose="05000000000000000000" pitchFamily="2" charset="2"/>
              <a:buChar char="ü"/>
            </a:pPr>
            <a:r>
              <a:rPr lang="en-US" dirty="0"/>
              <a:t>Research the sources.</a:t>
            </a:r>
          </a:p>
          <a:p>
            <a:pPr>
              <a:buFont typeface="Wingdings" panose="05000000000000000000" pitchFamily="2" charset="2"/>
              <a:buChar char="ü"/>
            </a:pPr>
            <a:r>
              <a:rPr lang="en-US" dirty="0"/>
              <a:t>Email spoofing is ubiquitous.</a:t>
            </a:r>
          </a:p>
          <a:p>
            <a:pPr>
              <a:buFont typeface="Wingdings" panose="05000000000000000000" pitchFamily="2" charset="2"/>
              <a:buChar char="ü"/>
            </a:pPr>
            <a:r>
              <a:rPr lang="en-US" dirty="0"/>
              <a:t>Don’t download files you don’t know.</a:t>
            </a:r>
          </a:p>
          <a:p>
            <a:pPr>
              <a:buFont typeface="Wingdings" panose="05000000000000000000" pitchFamily="2" charset="2"/>
              <a:buChar char="ü"/>
            </a:pPr>
            <a:r>
              <a:rPr lang="en-US" dirty="0"/>
              <a:t>Offers and prizes are fake.</a:t>
            </a:r>
            <a:r>
              <a:rPr lang="en-US" b="1" dirty="0"/>
              <a:t> </a:t>
            </a:r>
            <a:endParaRPr lang="en-US" dirty="0"/>
          </a:p>
        </p:txBody>
      </p:sp>
      <p:pic>
        <p:nvPicPr>
          <p:cNvPr id="4" name="Picture 3">
            <a:extLst>
              <a:ext uri="{FF2B5EF4-FFF2-40B4-BE49-F238E27FC236}">
                <a16:creationId xmlns:a16="http://schemas.microsoft.com/office/drawing/2014/main" id="{82B41570-ABBF-291A-2E03-C86083641B71}"/>
              </a:ext>
            </a:extLst>
          </p:cNvPr>
          <p:cNvPicPr>
            <a:picLocks noChangeAspect="1"/>
          </p:cNvPicPr>
          <p:nvPr/>
        </p:nvPicPr>
        <p:blipFill>
          <a:blip r:embed="rId2"/>
          <a:stretch>
            <a:fillRect/>
          </a:stretch>
        </p:blipFill>
        <p:spPr>
          <a:xfrm>
            <a:off x="3257550" y="3638350"/>
            <a:ext cx="5676900" cy="3065646"/>
          </a:xfrm>
          <a:prstGeom prst="rect">
            <a:avLst/>
          </a:prstGeom>
        </p:spPr>
      </p:pic>
    </p:spTree>
    <p:extLst>
      <p:ext uri="{BB962C8B-B14F-4D97-AF65-F5344CB8AC3E}">
        <p14:creationId xmlns:p14="http://schemas.microsoft.com/office/powerpoint/2010/main" val="66607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ADD8-9B32-D64D-EE65-592D431F9B50}"/>
              </a:ext>
            </a:extLst>
          </p:cNvPr>
          <p:cNvSpPr>
            <a:spLocks noGrp="1"/>
          </p:cNvSpPr>
          <p:nvPr>
            <p:ph type="title"/>
          </p:nvPr>
        </p:nvSpPr>
        <p:spPr>
          <a:xfrm>
            <a:off x="0" y="1"/>
            <a:ext cx="12192000" cy="1174282"/>
          </a:xfrm>
        </p:spPr>
        <p:txBody>
          <a:bodyPr>
            <a:noAutofit/>
          </a:bodyPr>
          <a:lstStyle/>
          <a:p>
            <a:r>
              <a:rPr lang="en-US" sz="2800" dirty="0">
                <a:latin typeface="Arial Black" panose="020B0A04020102020204" pitchFamily="34" charset="0"/>
              </a:rPr>
              <a:t>4.Install Social Phish tool from GitHub and try to execute the tool for phishing page and </a:t>
            </a:r>
            <a:r>
              <a:rPr lang="en-US" sz="2800" dirty="0" err="1">
                <a:latin typeface="Arial Black" panose="020B0A04020102020204" pitchFamily="34" charset="0"/>
              </a:rPr>
              <a:t>perfrom</a:t>
            </a:r>
            <a:r>
              <a:rPr lang="en-US" sz="2800" dirty="0">
                <a:latin typeface="Arial Black" panose="020B0A04020102020204" pitchFamily="34" charset="0"/>
              </a:rPr>
              <a:t> in lab setup only</a:t>
            </a:r>
          </a:p>
        </p:txBody>
      </p:sp>
      <p:pic>
        <p:nvPicPr>
          <p:cNvPr id="4" name="Content Placeholder 3">
            <a:extLst>
              <a:ext uri="{FF2B5EF4-FFF2-40B4-BE49-F238E27FC236}">
                <a16:creationId xmlns:a16="http://schemas.microsoft.com/office/drawing/2014/main" id="{22358B13-C3B0-5792-BE42-854A9364BA94}"/>
              </a:ext>
            </a:extLst>
          </p:cNvPr>
          <p:cNvPicPr>
            <a:picLocks noGrp="1" noChangeAspect="1"/>
          </p:cNvPicPr>
          <p:nvPr>
            <p:ph idx="1"/>
          </p:nvPr>
        </p:nvPicPr>
        <p:blipFill>
          <a:blip r:embed="rId2"/>
          <a:stretch>
            <a:fillRect/>
          </a:stretch>
        </p:blipFill>
        <p:spPr>
          <a:xfrm>
            <a:off x="190901" y="1370631"/>
            <a:ext cx="11810198" cy="5646186"/>
          </a:xfrm>
          <a:prstGeom prst="rect">
            <a:avLst/>
          </a:prstGeom>
        </p:spPr>
      </p:pic>
    </p:spTree>
    <p:extLst>
      <p:ext uri="{BB962C8B-B14F-4D97-AF65-F5344CB8AC3E}">
        <p14:creationId xmlns:p14="http://schemas.microsoft.com/office/powerpoint/2010/main" val="127878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0EDCF-F6A7-3B6F-A394-A88045A38730}"/>
              </a:ext>
            </a:extLst>
          </p:cNvPr>
          <p:cNvPicPr>
            <a:picLocks noChangeAspect="1"/>
          </p:cNvPicPr>
          <p:nvPr/>
        </p:nvPicPr>
        <p:blipFill>
          <a:blip r:embed="rId2"/>
          <a:stretch>
            <a:fillRect/>
          </a:stretch>
        </p:blipFill>
        <p:spPr>
          <a:xfrm>
            <a:off x="-86627" y="1"/>
            <a:ext cx="12278627" cy="6858000"/>
          </a:xfrm>
          <a:prstGeom prst="rect">
            <a:avLst/>
          </a:prstGeom>
        </p:spPr>
      </p:pic>
    </p:spTree>
    <p:extLst>
      <p:ext uri="{BB962C8B-B14F-4D97-AF65-F5344CB8AC3E}">
        <p14:creationId xmlns:p14="http://schemas.microsoft.com/office/powerpoint/2010/main" val="3738629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2CA325-EB9D-1D42-3D72-030BC10DC0AF}"/>
              </a:ext>
            </a:extLst>
          </p:cNvPr>
          <p:cNvPicPr>
            <a:picLocks noChangeAspect="1"/>
          </p:cNvPicPr>
          <p:nvPr/>
        </p:nvPicPr>
        <p:blipFill>
          <a:blip r:embed="rId2"/>
          <a:stretch>
            <a:fillRect/>
          </a:stretch>
        </p:blipFill>
        <p:spPr>
          <a:xfrm>
            <a:off x="86628" y="154004"/>
            <a:ext cx="12192000" cy="6703995"/>
          </a:xfrm>
          <a:prstGeom prst="rect">
            <a:avLst/>
          </a:prstGeom>
        </p:spPr>
      </p:pic>
    </p:spTree>
    <p:extLst>
      <p:ext uri="{BB962C8B-B14F-4D97-AF65-F5344CB8AC3E}">
        <p14:creationId xmlns:p14="http://schemas.microsoft.com/office/powerpoint/2010/main" val="2172240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56E4-459A-A41B-49E5-2A067035D4AC}"/>
              </a:ext>
            </a:extLst>
          </p:cNvPr>
          <p:cNvSpPr>
            <a:spLocks noGrp="1"/>
          </p:cNvSpPr>
          <p:nvPr>
            <p:ph type="title"/>
          </p:nvPr>
        </p:nvSpPr>
        <p:spPr>
          <a:xfrm>
            <a:off x="-18448" y="0"/>
            <a:ext cx="12210448" cy="933651"/>
          </a:xfrm>
        </p:spPr>
        <p:txBody>
          <a:bodyPr>
            <a:normAutofit fontScale="90000"/>
          </a:bodyPr>
          <a:lstStyle/>
          <a:p>
            <a:r>
              <a:rPr lang="en-US" dirty="0">
                <a:effectLst/>
                <a:latin typeface="Arial" panose="020B0604020202020204" pitchFamily="34" charset="0"/>
              </a:rPr>
              <a:t>Project Name:-</a:t>
            </a:r>
            <a:br>
              <a:rPr lang="en-US" dirty="0"/>
            </a:br>
            <a:r>
              <a:rPr lang="en-US" dirty="0">
                <a:effectLst/>
                <a:latin typeface="Arial" panose="020B0604020202020204" pitchFamily="34" charset="0"/>
              </a:rPr>
              <a:t>Cyber Security November Major Project</a:t>
            </a:r>
            <a:endParaRPr lang="en-US" dirty="0"/>
          </a:p>
        </p:txBody>
      </p:sp>
      <p:sp>
        <p:nvSpPr>
          <p:cNvPr id="3" name="Content Placeholder 2">
            <a:extLst>
              <a:ext uri="{FF2B5EF4-FFF2-40B4-BE49-F238E27FC236}">
                <a16:creationId xmlns:a16="http://schemas.microsoft.com/office/drawing/2014/main" id="{59B8A4A1-C2FF-8272-F7E3-8F40905D97ED}"/>
              </a:ext>
            </a:extLst>
          </p:cNvPr>
          <p:cNvSpPr>
            <a:spLocks noGrp="1"/>
          </p:cNvSpPr>
          <p:nvPr>
            <p:ph idx="1"/>
          </p:nvPr>
        </p:nvSpPr>
        <p:spPr>
          <a:xfrm>
            <a:off x="-18448" y="933652"/>
            <a:ext cx="12210448" cy="5924348"/>
          </a:xfrm>
        </p:spPr>
        <p:txBody>
          <a:bodyPr>
            <a:normAutofit fontScale="70000" lnSpcReduction="20000"/>
          </a:bodyPr>
          <a:lstStyle/>
          <a:p>
            <a:pPr marL="0" indent="0">
              <a:buNone/>
            </a:pPr>
            <a:r>
              <a:rPr lang="en-US" sz="5100" dirty="0">
                <a:effectLst/>
                <a:latin typeface="Algerian" panose="04020705040A02060702" pitchFamily="82" charset="0"/>
              </a:rPr>
              <a:t>Problem Statement:-</a:t>
            </a:r>
          </a:p>
          <a:p>
            <a:pPr marL="0" indent="0">
              <a:buNone/>
            </a:pPr>
            <a:r>
              <a:rPr lang="en-US" sz="2900" dirty="0">
                <a:effectLst/>
                <a:latin typeface="Arial" panose="020B0604020202020204" pitchFamily="34" charset="0"/>
              </a:rPr>
              <a:t>1.Perform Scanning Module by using Nmap tool (Download from Internet) and scan kali </a:t>
            </a:r>
            <a:r>
              <a:rPr lang="en-US" sz="2900" dirty="0" err="1">
                <a:effectLst/>
                <a:latin typeface="Arial" panose="020B0604020202020204" pitchFamily="34" charset="0"/>
              </a:rPr>
              <a:t>linux</a:t>
            </a:r>
            <a:r>
              <a:rPr lang="en-US" sz="2900" dirty="0">
                <a:effectLst/>
                <a:latin typeface="Arial" panose="020B0604020202020204" pitchFamily="34" charset="0"/>
              </a:rPr>
              <a:t> and Windows7 machine and find the open/closed ports and services running on machine </a:t>
            </a:r>
            <a:r>
              <a:rPr lang="en-US" sz="2900" dirty="0">
                <a:latin typeface="Arial" panose="020B0604020202020204" pitchFamily="34" charset="0"/>
              </a:rPr>
              <a:t>H</a:t>
            </a:r>
            <a:r>
              <a:rPr lang="en-US" sz="2900" dirty="0">
                <a:effectLst/>
                <a:latin typeface="Arial" panose="020B0604020202020204" pitchFamily="34" charset="0"/>
              </a:rPr>
              <a:t>acker Machine : Windows 10 Victim machine : Kali Linux and Windows 7</a:t>
            </a:r>
            <a:endParaRPr lang="en-US" sz="2900" dirty="0">
              <a:latin typeface="+mj-lt"/>
            </a:endParaRPr>
          </a:p>
          <a:p>
            <a:pPr marL="0" indent="0">
              <a:buNone/>
            </a:pPr>
            <a:r>
              <a:rPr lang="en-US" sz="2900" dirty="0">
                <a:effectLst/>
                <a:latin typeface="+mj-lt"/>
              </a:rPr>
              <a:t>2</a:t>
            </a:r>
            <a:r>
              <a:rPr lang="en-US" sz="2900" dirty="0">
                <a:effectLst/>
                <a:latin typeface="Arial" panose="020B0604020202020204" pitchFamily="34" charset="0"/>
              </a:rPr>
              <a:t> Test the System Security by using </a:t>
            </a:r>
            <a:r>
              <a:rPr lang="en-US" sz="2900" dirty="0" err="1">
                <a:effectLst/>
                <a:latin typeface="Arial" panose="020B0604020202020204" pitchFamily="34" charset="0"/>
              </a:rPr>
              <a:t>metasploit</a:t>
            </a:r>
            <a:r>
              <a:rPr lang="en-US" sz="2900" dirty="0">
                <a:effectLst/>
                <a:latin typeface="Arial" panose="020B0604020202020204" pitchFamily="34" charset="0"/>
              </a:rPr>
              <a:t> Tool from kali </a:t>
            </a:r>
            <a:r>
              <a:rPr lang="en-US" sz="2900" dirty="0" err="1">
                <a:effectLst/>
                <a:latin typeface="Arial" panose="020B0604020202020204" pitchFamily="34" charset="0"/>
              </a:rPr>
              <a:t>linux</a:t>
            </a:r>
            <a:r>
              <a:rPr lang="en-US" sz="2900" dirty="0">
                <a:effectLst/>
                <a:latin typeface="Arial" panose="020B0604020202020204" pitchFamily="34" charset="0"/>
              </a:rPr>
              <a:t> and hack the windows 7 / windows10. Execute the commands to get the   keystrokes / screenshots / Webcam and etc., Write a report on vulnerability issue along with screenshots how you performed and suggest </a:t>
            </a:r>
            <a:r>
              <a:rPr lang="en-US" sz="2900" dirty="0" err="1">
                <a:effectLst/>
                <a:latin typeface="Arial" panose="020B0604020202020204" pitchFamily="34" charset="0"/>
              </a:rPr>
              <a:t>th</a:t>
            </a:r>
            <a:r>
              <a:rPr lang="en-US" sz="2900" dirty="0">
                <a:effectLst/>
                <a:latin typeface="Arial" panose="020B0604020202020204" pitchFamily="34" charset="0"/>
              </a:rPr>
              <a:t> security</a:t>
            </a:r>
            <a:br>
              <a:rPr lang="en-US" sz="2900" dirty="0"/>
            </a:br>
            <a:r>
              <a:rPr lang="en-US" sz="2900" dirty="0">
                <a:effectLst/>
                <a:latin typeface="Arial" panose="020B0604020202020204" pitchFamily="34" charset="0"/>
              </a:rPr>
              <a:t>patch to avoid these type of attacks Hacker Machine : Kali Linux</a:t>
            </a:r>
            <a:br>
              <a:rPr lang="en-US" sz="2900" dirty="0"/>
            </a:br>
            <a:r>
              <a:rPr lang="en-US" sz="2900" dirty="0">
                <a:effectLst/>
                <a:latin typeface="Arial" panose="020B0604020202020204" pitchFamily="34" charset="0"/>
              </a:rPr>
              <a:t>Victim machine : Windows XP / Windows7</a:t>
            </a:r>
          </a:p>
          <a:p>
            <a:pPr marL="0" indent="0">
              <a:buNone/>
            </a:pPr>
            <a:r>
              <a:rPr lang="en-US" sz="2900" dirty="0">
                <a:latin typeface="Arial" panose="020B0604020202020204" pitchFamily="34" charset="0"/>
              </a:rPr>
              <a:t>3.</a:t>
            </a:r>
            <a:r>
              <a:rPr lang="en-US" sz="2900" dirty="0">
                <a:effectLst/>
                <a:latin typeface="Arial" panose="020B0604020202020204" pitchFamily="34" charset="0"/>
              </a:rPr>
              <a:t> Use SET Tool and create a fake Gmail page and try to capture the credentials in command line and</a:t>
            </a:r>
            <a:br>
              <a:rPr lang="en-US" sz="2900" dirty="0"/>
            </a:br>
            <a:r>
              <a:rPr lang="en-US" sz="2900" dirty="0">
                <a:effectLst/>
                <a:latin typeface="Arial" panose="020B0604020202020204" pitchFamily="34" charset="0"/>
              </a:rPr>
              <a:t>Hacker Machine : Kali Linux Victim machine : Windows XP / Windows 7 / Windows 10</a:t>
            </a:r>
            <a:br>
              <a:rPr lang="en-US" sz="2900" dirty="0"/>
            </a:br>
            <a:r>
              <a:rPr lang="en-US" sz="2900" dirty="0">
                <a:effectLst/>
                <a:latin typeface="Arial" panose="020B0604020202020204" pitchFamily="34" charset="0"/>
              </a:rPr>
              <a:t>4. Install Social Phish tool from GitHub and try to execute the tool for phishing page and </a:t>
            </a:r>
            <a:r>
              <a:rPr lang="en-US" sz="2900" dirty="0" err="1">
                <a:effectLst/>
                <a:latin typeface="Arial" panose="020B0604020202020204" pitchFamily="34" charset="0"/>
              </a:rPr>
              <a:t>perfrom</a:t>
            </a:r>
            <a:r>
              <a:rPr lang="en-US" sz="2900" dirty="0">
                <a:effectLst/>
                <a:latin typeface="Arial" panose="020B0604020202020204" pitchFamily="34" charset="0"/>
              </a:rPr>
              <a:t> in</a:t>
            </a:r>
            <a:br>
              <a:rPr lang="en-US" sz="2900" dirty="0"/>
            </a:br>
            <a:r>
              <a:rPr lang="en-US" sz="2900" dirty="0">
                <a:effectLst/>
                <a:latin typeface="Arial" panose="020B0604020202020204" pitchFamily="34" charset="0"/>
              </a:rPr>
              <a:t>lab setup only</a:t>
            </a:r>
            <a:br>
              <a:rPr lang="en-US" sz="2900" dirty="0"/>
            </a:br>
            <a:r>
              <a:rPr lang="en-US" sz="2900" dirty="0">
                <a:effectLst/>
                <a:latin typeface="Arial" panose="020B0604020202020204" pitchFamily="34" charset="0"/>
              </a:rPr>
              <a:t>5. Perform SQL injection Manually on http://testphp.vulnweb.com Write a report along with</a:t>
            </a:r>
            <a:br>
              <a:rPr lang="en-US" sz="2900" dirty="0"/>
            </a:br>
            <a:r>
              <a:rPr lang="en-US" sz="2900" dirty="0">
                <a:effectLst/>
                <a:latin typeface="Arial" panose="020B0604020202020204" pitchFamily="34" charset="0"/>
              </a:rPr>
              <a:t>screenshots and mention preventive steps to avoid SQL injections</a:t>
            </a:r>
            <a:br>
              <a:rPr lang="en-US" sz="2900" dirty="0"/>
            </a:br>
            <a:r>
              <a:rPr lang="en-US" sz="2900" dirty="0">
                <a:effectLst/>
                <a:latin typeface="Arial" panose="020B0604020202020204" pitchFamily="34" charset="0"/>
              </a:rPr>
              <a:t>6. Crack the password of windows machine by using </a:t>
            </a:r>
            <a:r>
              <a:rPr lang="en-US" sz="2900" dirty="0" err="1">
                <a:effectLst/>
                <a:latin typeface="Arial" panose="020B0604020202020204" pitchFamily="34" charset="0"/>
              </a:rPr>
              <a:t>ophcrack</a:t>
            </a:r>
            <a:r>
              <a:rPr lang="en-US" sz="2900" dirty="0">
                <a:effectLst/>
                <a:latin typeface="Arial" panose="020B0604020202020204" pitchFamily="34" charset="0"/>
              </a:rPr>
              <a:t> tool in virtual machine on windows 7</a:t>
            </a:r>
            <a:br>
              <a:rPr lang="en-US" sz="2900" dirty="0"/>
            </a:br>
            <a:r>
              <a:rPr lang="en-US" sz="2900" dirty="0">
                <a:effectLst/>
                <a:latin typeface="Arial" panose="020B0604020202020204" pitchFamily="34" charset="0"/>
              </a:rPr>
              <a:t>and try get the password, along with that mention the path of SAM file in windows and </a:t>
            </a:r>
            <a:r>
              <a:rPr lang="en-US" sz="2900" dirty="0" err="1">
                <a:effectLst/>
                <a:latin typeface="Arial" panose="020B0604020202020204" pitchFamily="34" charset="0"/>
              </a:rPr>
              <a:t>and</a:t>
            </a:r>
            <a:r>
              <a:rPr lang="en-US" sz="2900" dirty="0">
                <a:effectLst/>
                <a:latin typeface="Arial" panose="020B0604020202020204" pitchFamily="34" charset="0"/>
              </a:rPr>
              <a:t> explain</a:t>
            </a:r>
            <a:br>
              <a:rPr lang="en-US" sz="2900" dirty="0"/>
            </a:br>
            <a:r>
              <a:rPr lang="en-US" sz="2900" dirty="0">
                <a:effectLst/>
                <a:latin typeface="Arial" panose="020B0604020202020204" pitchFamily="34" charset="0"/>
              </a:rPr>
              <a:t>about SAM file usage and how it can be cracked by tool.</a:t>
            </a:r>
            <a:br>
              <a:rPr lang="en-US" sz="2900" dirty="0"/>
            </a:br>
            <a:r>
              <a:rPr lang="en-US" sz="2900" dirty="0">
                <a:effectLst/>
                <a:latin typeface="Arial" panose="020B0604020202020204" pitchFamily="34" charset="0"/>
              </a:rPr>
              <a:t>7. Write an Article on cybersecurity and recent attacks which you came across in media and news and</a:t>
            </a:r>
            <a:br>
              <a:rPr lang="en-US" sz="2900" dirty="0"/>
            </a:br>
            <a:r>
              <a:rPr lang="en-US" sz="2900" dirty="0">
                <a:effectLst/>
                <a:latin typeface="Arial" panose="020B0604020202020204" pitchFamily="34" charset="0"/>
              </a:rPr>
              <a:t>research on that news, and explain the any topic which you learned in this course and mention what you learned</a:t>
            </a:r>
            <a:endParaRPr lang="en-US" sz="2900" dirty="0">
              <a:latin typeface="+mj-lt"/>
            </a:endParaRPr>
          </a:p>
        </p:txBody>
      </p:sp>
    </p:spTree>
    <p:extLst>
      <p:ext uri="{BB962C8B-B14F-4D97-AF65-F5344CB8AC3E}">
        <p14:creationId xmlns:p14="http://schemas.microsoft.com/office/powerpoint/2010/main" val="455102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2FC1F5-DA74-D185-2E68-CADD808F5C8B}"/>
              </a:ext>
            </a:extLst>
          </p:cNvPr>
          <p:cNvPicPr>
            <a:picLocks noChangeAspect="1"/>
          </p:cNvPicPr>
          <p:nvPr/>
        </p:nvPicPr>
        <p:blipFill>
          <a:blip r:embed="rId2"/>
          <a:stretch>
            <a:fillRect/>
          </a:stretch>
        </p:blipFill>
        <p:spPr>
          <a:xfrm>
            <a:off x="-231006" y="0"/>
            <a:ext cx="12609094" cy="6857999"/>
          </a:xfrm>
          <a:prstGeom prst="rect">
            <a:avLst/>
          </a:prstGeom>
        </p:spPr>
      </p:pic>
    </p:spTree>
    <p:extLst>
      <p:ext uri="{BB962C8B-B14F-4D97-AF65-F5344CB8AC3E}">
        <p14:creationId xmlns:p14="http://schemas.microsoft.com/office/powerpoint/2010/main" val="1011578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0AF208-3350-9C46-8DC0-6A2D2B7C73A8}"/>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27494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5E5D7-164F-CB49-ED0D-CF85A166D16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38258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7B301E-7ECB-7C14-910A-6F3C08460627}"/>
              </a:ext>
            </a:extLst>
          </p:cNvPr>
          <p:cNvPicPr>
            <a:picLocks noChangeAspect="1"/>
          </p:cNvPicPr>
          <p:nvPr/>
        </p:nvPicPr>
        <p:blipFill>
          <a:blip r:embed="rId2"/>
          <a:stretch>
            <a:fillRect/>
          </a:stretch>
        </p:blipFill>
        <p:spPr>
          <a:xfrm>
            <a:off x="0" y="1"/>
            <a:ext cx="11944952" cy="6858000"/>
          </a:xfrm>
          <a:prstGeom prst="rect">
            <a:avLst/>
          </a:prstGeom>
        </p:spPr>
      </p:pic>
    </p:spTree>
    <p:extLst>
      <p:ext uri="{BB962C8B-B14F-4D97-AF65-F5344CB8AC3E}">
        <p14:creationId xmlns:p14="http://schemas.microsoft.com/office/powerpoint/2010/main" val="1583507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B82A5-1B3B-4F5A-17D3-26A3FC50035A}"/>
              </a:ext>
            </a:extLst>
          </p:cNvPr>
          <p:cNvSpPr>
            <a:spLocks noGrp="1"/>
          </p:cNvSpPr>
          <p:nvPr>
            <p:ph type="title"/>
          </p:nvPr>
        </p:nvSpPr>
        <p:spPr>
          <a:xfrm>
            <a:off x="0" y="0"/>
            <a:ext cx="12192000" cy="1414913"/>
          </a:xfrm>
        </p:spPr>
        <p:txBody>
          <a:bodyPr>
            <a:noAutofit/>
          </a:bodyPr>
          <a:lstStyle/>
          <a:p>
            <a:r>
              <a:rPr lang="en-US" sz="2800" dirty="0">
                <a:latin typeface="Arial Black" panose="020B0A04020102020204" pitchFamily="34" charset="0"/>
              </a:rPr>
              <a:t>5.Perform SQL injection Manually onhttp://testphp.vulnweb.com Write a report along with screenshots and mention preventive steps to avoid SQL injections</a:t>
            </a:r>
          </a:p>
        </p:txBody>
      </p:sp>
      <p:sp>
        <p:nvSpPr>
          <p:cNvPr id="5" name="Content Placeholder 4">
            <a:extLst>
              <a:ext uri="{FF2B5EF4-FFF2-40B4-BE49-F238E27FC236}">
                <a16:creationId xmlns:a16="http://schemas.microsoft.com/office/drawing/2014/main" id="{B0822382-D705-32AE-FF88-719424DD9348}"/>
              </a:ext>
            </a:extLst>
          </p:cNvPr>
          <p:cNvSpPr>
            <a:spLocks noGrp="1"/>
          </p:cNvSpPr>
          <p:nvPr>
            <p:ph idx="1"/>
          </p:nvPr>
        </p:nvSpPr>
        <p:spPr>
          <a:xfrm>
            <a:off x="0" y="1414913"/>
            <a:ext cx="12192000" cy="5443087"/>
          </a:xfrm>
        </p:spPr>
        <p:txBody>
          <a:bodyPr>
            <a:normAutofit fontScale="70000" lnSpcReduction="20000"/>
          </a:bodyPr>
          <a:lstStyle/>
          <a:p>
            <a:pPr marL="0" indent="0" algn="ctr">
              <a:buNone/>
            </a:pPr>
            <a:r>
              <a:rPr lang="en-US" sz="3400" dirty="0">
                <a:latin typeface="Algerian" panose="04020705040A02060702" pitchFamily="82" charset="0"/>
              </a:rPr>
              <a:t>REPORT WRITING ON SQL INJECTION</a:t>
            </a:r>
          </a:p>
          <a:p>
            <a:pPr marL="0" indent="0" algn="ctr">
              <a:buNone/>
            </a:pPr>
            <a:r>
              <a:rPr lang="en-US" sz="3400" dirty="0">
                <a:latin typeface="Algerian" panose="04020705040A02060702" pitchFamily="82" charset="0"/>
              </a:rPr>
              <a:t>REPORTED BY </a:t>
            </a:r>
          </a:p>
          <a:p>
            <a:pPr marL="0" indent="0" algn="ctr">
              <a:buNone/>
            </a:pPr>
            <a:r>
              <a:rPr lang="en-US" dirty="0">
                <a:latin typeface="Algerian" panose="04020705040A02060702" pitchFamily="82" charset="0"/>
              </a:rPr>
              <a:t>(BOMMANA SUDHARSHAN)</a:t>
            </a:r>
          </a:p>
          <a:p>
            <a:pPr marL="0" indent="0">
              <a:buNone/>
            </a:pPr>
            <a:r>
              <a:rPr lang="en-US" dirty="0"/>
              <a:t>(14-01-23 , Saturday)</a:t>
            </a:r>
          </a:p>
          <a:p>
            <a:pPr marL="0" indent="0">
              <a:buNone/>
            </a:pPr>
            <a:r>
              <a:rPr lang="en-US" dirty="0"/>
              <a:t>     SQL injection (SQLi) is a web security vulnerability that allows an attacker to interfere with the queries that an application makes to its database. It generally allows an attacker to view data that they are not normally able to retrieve. This might include data belonging to other users, or any other data that the application itself is able to access. In many cases, an attacker can modify or delete this data, causing persistent changes to the application's content or behavior.</a:t>
            </a:r>
          </a:p>
          <a:p>
            <a:pPr marL="0" indent="0">
              <a:buNone/>
            </a:pPr>
            <a:r>
              <a:rPr lang="en-US" dirty="0"/>
              <a:t> Here  I used SQL injection on http://testphp.vulnweb.com website . </a:t>
            </a:r>
          </a:p>
          <a:p>
            <a:pPr marL="0" indent="0">
              <a:buNone/>
            </a:pPr>
            <a:r>
              <a:rPr lang="en-US" dirty="0"/>
              <a:t>There are two  type of websites:-</a:t>
            </a:r>
          </a:p>
          <a:p>
            <a:pPr marL="0" indent="0">
              <a:buNone/>
            </a:pPr>
            <a:r>
              <a:rPr lang="en-US" dirty="0"/>
              <a:t>Static website and Dynamic website</a:t>
            </a:r>
          </a:p>
          <a:p>
            <a:pPr marL="0" indent="0">
              <a:buNone/>
            </a:pPr>
            <a:r>
              <a:rPr lang="en-US" dirty="0"/>
              <a:t>These contains admin panels ------update the data / delete / add /</a:t>
            </a:r>
            <a:r>
              <a:rPr lang="en-US" dirty="0" err="1"/>
              <a:t>etc</a:t>
            </a:r>
            <a:r>
              <a:rPr lang="en-US" dirty="0"/>
              <a:t> </a:t>
            </a:r>
          </a:p>
          <a:p>
            <a:pPr marL="0" indent="0">
              <a:buNone/>
            </a:pPr>
            <a:r>
              <a:rPr lang="en-US" dirty="0"/>
              <a:t>We can try to login into admin login without knowing user name and </a:t>
            </a:r>
            <a:r>
              <a:rPr lang="en-US" dirty="0" err="1"/>
              <a:t>possword</a:t>
            </a: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8856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CFA151-FF51-28CF-3375-47FDAD51943B}"/>
              </a:ext>
            </a:extLst>
          </p:cNvPr>
          <p:cNvSpPr>
            <a:spLocks noGrp="1"/>
          </p:cNvSpPr>
          <p:nvPr>
            <p:ph idx="1"/>
          </p:nvPr>
        </p:nvSpPr>
        <p:spPr>
          <a:xfrm>
            <a:off x="0" y="0"/>
            <a:ext cx="12192000" cy="6857999"/>
          </a:xfrm>
        </p:spPr>
        <p:txBody>
          <a:bodyPr>
            <a:normAutofit fontScale="92500" lnSpcReduction="20000"/>
          </a:bodyPr>
          <a:lstStyle/>
          <a:p>
            <a:pPr marL="0" indent="0">
              <a:buNone/>
            </a:pPr>
            <a:r>
              <a:rPr lang="en-US" dirty="0">
                <a:solidFill>
                  <a:schemeClr val="tx1">
                    <a:lumMod val="75000"/>
                    <a:lumOff val="25000"/>
                  </a:schemeClr>
                </a:solidFill>
                <a:latin typeface="+mj-lt"/>
              </a:rPr>
              <a:t>Logic behind the Database</a:t>
            </a:r>
          </a:p>
          <a:p>
            <a:pPr marL="0" indent="0">
              <a:buNone/>
            </a:pPr>
            <a:r>
              <a:rPr lang="en-US" dirty="0">
                <a:solidFill>
                  <a:schemeClr val="tx1">
                    <a:lumMod val="75000"/>
                    <a:lumOff val="25000"/>
                  </a:schemeClr>
                </a:solidFill>
                <a:latin typeface="+mj-lt"/>
              </a:rPr>
              <a:t>User id             </a:t>
            </a:r>
            <a:r>
              <a:rPr lang="en-US" dirty="0" err="1">
                <a:solidFill>
                  <a:schemeClr val="tx1">
                    <a:lumMod val="75000"/>
                    <a:lumOff val="25000"/>
                  </a:schemeClr>
                </a:solidFill>
                <a:latin typeface="+mj-lt"/>
              </a:rPr>
              <a:t>pwd</a:t>
            </a:r>
            <a:r>
              <a:rPr lang="en-US" dirty="0">
                <a:solidFill>
                  <a:schemeClr val="tx1">
                    <a:lumMod val="75000"/>
                    <a:lumOff val="25000"/>
                  </a:schemeClr>
                </a:solidFill>
                <a:latin typeface="+mj-lt"/>
              </a:rPr>
              <a:t>               Result</a:t>
            </a:r>
          </a:p>
          <a:p>
            <a:pPr marL="0" indent="0">
              <a:buNone/>
            </a:pPr>
            <a:r>
              <a:rPr lang="en-US" dirty="0">
                <a:solidFill>
                  <a:schemeClr val="tx1">
                    <a:lumMod val="75000"/>
                    <a:lumOff val="25000"/>
                  </a:schemeClr>
                </a:solidFill>
                <a:latin typeface="+mj-lt"/>
              </a:rPr>
              <a:t>      T                     </a:t>
            </a:r>
            <a:r>
              <a:rPr lang="en-US" dirty="0" err="1">
                <a:solidFill>
                  <a:schemeClr val="tx1">
                    <a:lumMod val="75000"/>
                    <a:lumOff val="25000"/>
                  </a:schemeClr>
                </a:solidFill>
                <a:latin typeface="+mj-lt"/>
              </a:rPr>
              <a:t>T</a:t>
            </a:r>
            <a:r>
              <a:rPr lang="en-US" dirty="0">
                <a:solidFill>
                  <a:schemeClr val="tx1">
                    <a:lumMod val="75000"/>
                    <a:lumOff val="25000"/>
                  </a:schemeClr>
                </a:solidFill>
                <a:latin typeface="+mj-lt"/>
              </a:rPr>
              <a:t>                       T(successful login)</a:t>
            </a:r>
          </a:p>
          <a:p>
            <a:pPr marL="0" indent="0">
              <a:buNone/>
            </a:pPr>
            <a:r>
              <a:rPr lang="en-US" dirty="0">
                <a:solidFill>
                  <a:schemeClr val="tx1">
                    <a:lumMod val="75000"/>
                    <a:lumOff val="25000"/>
                  </a:schemeClr>
                </a:solidFill>
                <a:latin typeface="+mj-lt"/>
              </a:rPr>
              <a:t>      T                     F                        F(unsuccessful login)</a:t>
            </a:r>
          </a:p>
          <a:p>
            <a:pPr marL="0" indent="0">
              <a:buNone/>
            </a:pPr>
            <a:r>
              <a:rPr lang="en-US" dirty="0">
                <a:solidFill>
                  <a:schemeClr val="tx1">
                    <a:lumMod val="75000"/>
                    <a:lumOff val="25000"/>
                  </a:schemeClr>
                </a:solidFill>
                <a:latin typeface="+mj-lt"/>
              </a:rPr>
              <a:t>      F                     T                        F(unsuccessful login)</a:t>
            </a:r>
          </a:p>
          <a:p>
            <a:pPr marL="0" indent="0">
              <a:buNone/>
            </a:pPr>
            <a:r>
              <a:rPr lang="en-US" dirty="0">
                <a:solidFill>
                  <a:schemeClr val="tx1">
                    <a:lumMod val="75000"/>
                    <a:lumOff val="25000"/>
                  </a:schemeClr>
                </a:solidFill>
                <a:latin typeface="+mj-lt"/>
              </a:rPr>
              <a:t>Let try with </a:t>
            </a:r>
            <a:r>
              <a:rPr lang="en-US" sz="2800" dirty="0">
                <a:hlinkClick r:id="rId2"/>
              </a:rPr>
              <a:t>http://testphp.vulnweb.com/adminlogin</a:t>
            </a:r>
            <a:endParaRPr lang="en-US" sz="2800" dirty="0"/>
          </a:p>
          <a:p>
            <a:pPr marL="0" indent="0">
              <a:buNone/>
            </a:pPr>
            <a:r>
              <a:rPr lang="en-US" sz="2800" dirty="0"/>
              <a:t>Some target admin pages</a:t>
            </a:r>
          </a:p>
          <a:p>
            <a:pPr marL="0" indent="0">
              <a:buNone/>
            </a:pPr>
            <a:r>
              <a:rPr lang="en-US" dirty="0">
                <a:hlinkClick r:id="rId3"/>
              </a:rPr>
              <a:t>www.xyz.com/adminlogin</a:t>
            </a:r>
            <a:endParaRPr lang="en-US" dirty="0"/>
          </a:p>
          <a:p>
            <a:pPr marL="0" indent="0">
              <a:buNone/>
            </a:pPr>
            <a:r>
              <a:rPr lang="en-US" sz="2800" dirty="0">
                <a:hlinkClick r:id="rId4"/>
              </a:rPr>
              <a:t>www.xyz.com/Admin_login</a:t>
            </a:r>
            <a:endParaRPr lang="en-US" sz="2800" dirty="0"/>
          </a:p>
          <a:p>
            <a:pPr marL="0" indent="0">
              <a:buNone/>
            </a:pPr>
            <a:r>
              <a:rPr lang="en-US" dirty="0">
                <a:hlinkClick r:id="rId5"/>
              </a:rPr>
              <a:t>www.xyz.com/login.php</a:t>
            </a:r>
            <a:endParaRPr lang="en-US" dirty="0"/>
          </a:p>
          <a:p>
            <a:pPr marL="0" indent="0">
              <a:buNone/>
            </a:pPr>
            <a:r>
              <a:rPr lang="en-US" dirty="0">
                <a:hlinkClick r:id="rId6"/>
              </a:rPr>
              <a:t>www.xyz.com/login.php / .</a:t>
            </a:r>
            <a:r>
              <a:rPr lang="en-US" dirty="0" err="1">
                <a:hlinkClick r:id="rId6"/>
              </a:rPr>
              <a:t>aspx</a:t>
            </a:r>
            <a:endParaRPr lang="en-US" dirty="0"/>
          </a:p>
          <a:p>
            <a:pPr marL="0" indent="0">
              <a:buNone/>
            </a:pPr>
            <a:r>
              <a:rPr lang="en-US" dirty="0">
                <a:hlinkClick r:id="rId7"/>
              </a:rPr>
              <a:t>www.xyz.com/sign_in</a:t>
            </a:r>
            <a:endParaRPr lang="en-US" dirty="0"/>
          </a:p>
          <a:p>
            <a:pPr marL="0" indent="0">
              <a:buNone/>
            </a:pPr>
            <a:r>
              <a:rPr lang="en-US" dirty="0">
                <a:hlinkClick r:id="rId8"/>
              </a:rPr>
              <a:t>www.xyz.com/Admin_Login</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                                                                                         </a:t>
            </a:r>
            <a:endParaRPr lang="en-US" dirty="0">
              <a:solidFill>
                <a:schemeClr val="tx1">
                  <a:lumMod val="75000"/>
                  <a:lumOff val="25000"/>
                </a:schemeClr>
              </a:solidFill>
              <a:latin typeface="+mj-lt"/>
            </a:endParaRPr>
          </a:p>
        </p:txBody>
      </p:sp>
      <p:pic>
        <p:nvPicPr>
          <p:cNvPr id="10" name="Picture 9">
            <a:extLst>
              <a:ext uri="{FF2B5EF4-FFF2-40B4-BE49-F238E27FC236}">
                <a16:creationId xmlns:a16="http://schemas.microsoft.com/office/drawing/2014/main" id="{1EDEAF7A-DAB7-B224-D89B-EC7E0A4DFBB2}"/>
              </a:ext>
            </a:extLst>
          </p:cNvPr>
          <p:cNvPicPr>
            <a:picLocks noChangeAspect="1"/>
          </p:cNvPicPr>
          <p:nvPr/>
        </p:nvPicPr>
        <p:blipFill>
          <a:blip r:embed="rId9"/>
          <a:stretch>
            <a:fillRect/>
          </a:stretch>
        </p:blipFill>
        <p:spPr>
          <a:xfrm>
            <a:off x="5671335" y="2513295"/>
            <a:ext cx="6407647" cy="4236826"/>
          </a:xfrm>
          <a:prstGeom prst="rect">
            <a:avLst/>
          </a:prstGeom>
        </p:spPr>
      </p:pic>
    </p:spTree>
    <p:extLst>
      <p:ext uri="{BB962C8B-B14F-4D97-AF65-F5344CB8AC3E}">
        <p14:creationId xmlns:p14="http://schemas.microsoft.com/office/powerpoint/2010/main" val="161543886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A296-1B59-7EFE-276B-ED795B0A62E6}"/>
              </a:ext>
            </a:extLst>
          </p:cNvPr>
          <p:cNvSpPr>
            <a:spLocks noGrp="1"/>
          </p:cNvSpPr>
          <p:nvPr>
            <p:ph type="title"/>
          </p:nvPr>
        </p:nvSpPr>
        <p:spPr>
          <a:xfrm>
            <a:off x="0" y="472611"/>
            <a:ext cx="12298166" cy="210228"/>
          </a:xfrm>
        </p:spPr>
        <p:txBody>
          <a:bodyPr>
            <a:normAutofit fontScale="90000"/>
          </a:bodyPr>
          <a:lstStyle/>
          <a:p>
            <a:r>
              <a:rPr lang="en-US" dirty="0"/>
              <a:t>Let try with </a:t>
            </a:r>
            <a:r>
              <a:rPr lang="en-US" sz="4400" dirty="0">
                <a:hlinkClick r:id="rId2"/>
              </a:rPr>
              <a:t>http://testphp.vulnweb.comAdmin_login</a:t>
            </a:r>
            <a:br>
              <a:rPr lang="en-US" sz="4400" dirty="0"/>
            </a:br>
            <a:endParaRPr lang="en-US" dirty="0"/>
          </a:p>
        </p:txBody>
      </p:sp>
      <p:pic>
        <p:nvPicPr>
          <p:cNvPr id="5" name="Content Placeholder 4">
            <a:extLst>
              <a:ext uri="{FF2B5EF4-FFF2-40B4-BE49-F238E27FC236}">
                <a16:creationId xmlns:a16="http://schemas.microsoft.com/office/drawing/2014/main" id="{9F665C74-EB80-545B-C716-AC5A50BC4FCB}"/>
              </a:ext>
            </a:extLst>
          </p:cNvPr>
          <p:cNvPicPr>
            <a:picLocks noGrp="1" noChangeAspect="1"/>
          </p:cNvPicPr>
          <p:nvPr>
            <p:ph idx="1"/>
          </p:nvPr>
        </p:nvPicPr>
        <p:blipFill>
          <a:blip r:embed="rId3"/>
          <a:stretch>
            <a:fillRect/>
          </a:stretch>
        </p:blipFill>
        <p:spPr>
          <a:xfrm>
            <a:off x="536118" y="682839"/>
            <a:ext cx="10457232" cy="5894577"/>
          </a:xfrm>
        </p:spPr>
      </p:pic>
    </p:spTree>
    <p:extLst>
      <p:ext uri="{BB962C8B-B14F-4D97-AF65-F5344CB8AC3E}">
        <p14:creationId xmlns:p14="http://schemas.microsoft.com/office/powerpoint/2010/main" val="38131482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B19-D074-FB2A-1D7F-3BF2426AA6E4}"/>
              </a:ext>
            </a:extLst>
          </p:cNvPr>
          <p:cNvSpPr>
            <a:spLocks noGrp="1"/>
          </p:cNvSpPr>
          <p:nvPr>
            <p:ph type="title"/>
          </p:nvPr>
        </p:nvSpPr>
        <p:spPr>
          <a:xfrm>
            <a:off x="27398" y="215757"/>
            <a:ext cx="12192000" cy="465280"/>
          </a:xfrm>
        </p:spPr>
        <p:txBody>
          <a:bodyPr>
            <a:normAutofit fontScale="90000"/>
          </a:bodyPr>
          <a:lstStyle/>
          <a:p>
            <a:r>
              <a:rPr lang="en-US" dirty="0"/>
              <a:t>Let try with </a:t>
            </a:r>
            <a:r>
              <a:rPr lang="en-US" sz="4400" dirty="0">
                <a:hlinkClick r:id="rId2"/>
              </a:rPr>
              <a:t>http://testphp.vulnweb.com/login.php</a:t>
            </a:r>
            <a:br>
              <a:rPr lang="en-US" sz="4400" dirty="0"/>
            </a:br>
            <a:br>
              <a:rPr lang="en-US" sz="4400" dirty="0"/>
            </a:br>
            <a:r>
              <a:rPr lang="en-US" sz="4400" dirty="0"/>
              <a:t>successfully I entered into login page</a:t>
            </a:r>
            <a:endParaRPr lang="en-US" dirty="0"/>
          </a:p>
        </p:txBody>
      </p:sp>
      <p:pic>
        <p:nvPicPr>
          <p:cNvPr id="5" name="Content Placeholder 4">
            <a:extLst>
              <a:ext uri="{FF2B5EF4-FFF2-40B4-BE49-F238E27FC236}">
                <a16:creationId xmlns:a16="http://schemas.microsoft.com/office/drawing/2014/main" id="{5750B715-4496-EF72-09F3-E67AF13B8AE6}"/>
              </a:ext>
            </a:extLst>
          </p:cNvPr>
          <p:cNvPicPr>
            <a:picLocks noGrp="1" noChangeAspect="1"/>
          </p:cNvPicPr>
          <p:nvPr>
            <p:ph idx="1"/>
          </p:nvPr>
        </p:nvPicPr>
        <p:blipFill>
          <a:blip r:embed="rId3"/>
          <a:stretch>
            <a:fillRect/>
          </a:stretch>
        </p:blipFill>
        <p:spPr>
          <a:xfrm>
            <a:off x="696336" y="1430337"/>
            <a:ext cx="10367811" cy="5427663"/>
          </a:xfrm>
        </p:spPr>
      </p:pic>
    </p:spTree>
    <p:extLst>
      <p:ext uri="{BB962C8B-B14F-4D97-AF65-F5344CB8AC3E}">
        <p14:creationId xmlns:p14="http://schemas.microsoft.com/office/powerpoint/2010/main" val="41572983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F2BD-62EB-D03A-A010-604679899606}"/>
              </a:ext>
            </a:extLst>
          </p:cNvPr>
          <p:cNvSpPr>
            <a:spLocks noGrp="1"/>
          </p:cNvSpPr>
          <p:nvPr>
            <p:ph type="title"/>
          </p:nvPr>
        </p:nvSpPr>
        <p:spPr>
          <a:xfrm>
            <a:off x="0" y="1"/>
            <a:ext cx="10515600" cy="780835"/>
          </a:xfrm>
        </p:spPr>
        <p:txBody>
          <a:bodyPr>
            <a:normAutofit/>
          </a:bodyPr>
          <a:lstStyle/>
          <a:p>
            <a:r>
              <a:rPr lang="en-US" dirty="0"/>
              <a:t>Let try with some </a:t>
            </a:r>
            <a:r>
              <a:rPr lang="en-US" dirty="0" err="1"/>
              <a:t>defalt</a:t>
            </a:r>
            <a:r>
              <a:rPr lang="en-US" dirty="0"/>
              <a:t> </a:t>
            </a:r>
            <a:r>
              <a:rPr lang="en-US" dirty="0" err="1"/>
              <a:t>usr</a:t>
            </a:r>
            <a:r>
              <a:rPr lang="en-US" dirty="0"/>
              <a:t> id &amp;</a:t>
            </a:r>
            <a:r>
              <a:rPr lang="en-US" dirty="0" err="1"/>
              <a:t>pwd</a:t>
            </a:r>
            <a:endParaRPr lang="en-US" dirty="0"/>
          </a:p>
        </p:txBody>
      </p:sp>
      <p:graphicFrame>
        <p:nvGraphicFramePr>
          <p:cNvPr id="7" name="Table 7">
            <a:extLst>
              <a:ext uri="{FF2B5EF4-FFF2-40B4-BE49-F238E27FC236}">
                <a16:creationId xmlns:a16="http://schemas.microsoft.com/office/drawing/2014/main" id="{1F0865C0-5DEB-F4E5-4CA4-A325E6F4E0A5}"/>
              </a:ext>
            </a:extLst>
          </p:cNvPr>
          <p:cNvGraphicFramePr>
            <a:graphicFrameLocks noGrp="1"/>
          </p:cNvGraphicFramePr>
          <p:nvPr>
            <p:ph idx="1"/>
          </p:nvPr>
        </p:nvGraphicFramePr>
        <p:xfrm>
          <a:off x="1243173" y="780835"/>
          <a:ext cx="10037852" cy="5938465"/>
        </p:xfrm>
        <a:graphic>
          <a:graphicData uri="http://schemas.openxmlformats.org/drawingml/2006/table">
            <a:tbl>
              <a:tblPr firstRow="1" bandRow="1">
                <a:tableStyleId>{21E4AEA4-8DFA-4A89-87EB-49C32662AFE0}</a:tableStyleId>
              </a:tblPr>
              <a:tblGrid>
                <a:gridCol w="5018926">
                  <a:extLst>
                    <a:ext uri="{9D8B030D-6E8A-4147-A177-3AD203B41FA5}">
                      <a16:colId xmlns:a16="http://schemas.microsoft.com/office/drawing/2014/main" val="1313233136"/>
                    </a:ext>
                  </a:extLst>
                </a:gridCol>
                <a:gridCol w="5018926">
                  <a:extLst>
                    <a:ext uri="{9D8B030D-6E8A-4147-A177-3AD203B41FA5}">
                      <a16:colId xmlns:a16="http://schemas.microsoft.com/office/drawing/2014/main" val="1646014219"/>
                    </a:ext>
                  </a:extLst>
                </a:gridCol>
              </a:tblGrid>
              <a:tr h="1176488">
                <a:tc>
                  <a:txBody>
                    <a:bodyPr/>
                    <a:lstStyle/>
                    <a:p>
                      <a:pPr algn="ctr"/>
                      <a:r>
                        <a:rPr lang="en-US" sz="3600" dirty="0">
                          <a:latin typeface="+mj-lt"/>
                        </a:rPr>
                        <a:t>User id</a:t>
                      </a:r>
                    </a:p>
                  </a:txBody>
                  <a:tcPr/>
                </a:tc>
                <a:tc>
                  <a:txBody>
                    <a:bodyPr/>
                    <a:lstStyle/>
                    <a:p>
                      <a:pPr algn="ctr"/>
                      <a:r>
                        <a:rPr lang="en-US" sz="3600" dirty="0" err="1">
                          <a:latin typeface="+mj-lt"/>
                        </a:rPr>
                        <a:t>possword</a:t>
                      </a:r>
                      <a:endParaRPr lang="en-US" sz="3600" dirty="0">
                        <a:latin typeface="+mj-lt"/>
                      </a:endParaRPr>
                    </a:p>
                  </a:txBody>
                  <a:tcPr/>
                </a:tc>
                <a:extLst>
                  <a:ext uri="{0D108BD9-81ED-4DB2-BD59-A6C34878D82A}">
                    <a16:rowId xmlns:a16="http://schemas.microsoft.com/office/drawing/2014/main" val="908714577"/>
                  </a:ext>
                </a:extLst>
              </a:tr>
              <a:tr h="728303">
                <a:tc>
                  <a:txBody>
                    <a:bodyPr/>
                    <a:lstStyle/>
                    <a:p>
                      <a:pPr algn="ctr"/>
                      <a:r>
                        <a:rPr lang="en-US" sz="2000" dirty="0"/>
                        <a:t>admin</a:t>
                      </a:r>
                    </a:p>
                  </a:txBody>
                  <a:tcPr/>
                </a:tc>
                <a:tc>
                  <a:txBody>
                    <a:bodyPr/>
                    <a:lstStyle/>
                    <a:p>
                      <a:pPr algn="ctr"/>
                      <a:r>
                        <a:rPr lang="en-US" dirty="0"/>
                        <a:t>admin</a:t>
                      </a:r>
                    </a:p>
                  </a:txBody>
                  <a:tcPr/>
                </a:tc>
                <a:extLst>
                  <a:ext uri="{0D108BD9-81ED-4DB2-BD59-A6C34878D82A}">
                    <a16:rowId xmlns:a16="http://schemas.microsoft.com/office/drawing/2014/main" val="3363662951"/>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algn="ctr"/>
                      <a:r>
                        <a:rPr lang="en-US" dirty="0"/>
                        <a:t>Admin@123</a:t>
                      </a:r>
                    </a:p>
                  </a:txBody>
                  <a:tcPr/>
                </a:tc>
                <a:extLst>
                  <a:ext uri="{0D108BD9-81ED-4DB2-BD59-A6C34878D82A}">
                    <a16:rowId xmlns:a16="http://schemas.microsoft.com/office/drawing/2014/main" val="1184801539"/>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admin@123</a:t>
                      </a:r>
                    </a:p>
                  </a:txBody>
                  <a:tcPr/>
                </a:tc>
                <a:extLst>
                  <a:ext uri="{0D108BD9-81ED-4DB2-BD59-A6C34878D82A}">
                    <a16:rowId xmlns:a16="http://schemas.microsoft.com/office/drawing/2014/main" val="4054413323"/>
                  </a:ext>
                </a:extLst>
              </a:tr>
              <a:tr h="6722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Administrator@123</a:t>
                      </a:r>
                    </a:p>
                  </a:txBody>
                  <a:tcPr/>
                </a:tc>
                <a:extLst>
                  <a:ext uri="{0D108BD9-81ED-4DB2-BD59-A6C34878D82A}">
                    <a16:rowId xmlns:a16="http://schemas.microsoft.com/office/drawing/2014/main" val="2429961729"/>
                  </a:ext>
                </a:extLst>
              </a:tr>
              <a:tr h="672279">
                <a:tc>
                  <a:txBody>
                    <a:bodyPr/>
                    <a:lstStyle/>
                    <a:p>
                      <a:pPr algn="ctr"/>
                      <a:r>
                        <a:rPr lang="en-US" dirty="0"/>
                        <a:t>root</a:t>
                      </a:r>
                    </a:p>
                  </a:txBody>
                  <a:tcPr/>
                </a:tc>
                <a:tc>
                  <a:txBody>
                    <a:bodyPr/>
                    <a:lstStyle/>
                    <a:p>
                      <a:pPr algn="ctr"/>
                      <a:r>
                        <a:rPr lang="en-US" dirty="0"/>
                        <a:t>root@0000</a:t>
                      </a:r>
                    </a:p>
                  </a:txBody>
                  <a:tcPr/>
                </a:tc>
                <a:extLst>
                  <a:ext uri="{0D108BD9-81ED-4DB2-BD59-A6C34878D82A}">
                    <a16:rowId xmlns:a16="http://schemas.microsoft.com/office/drawing/2014/main" val="3031380621"/>
                  </a:ext>
                </a:extLst>
              </a:tr>
              <a:tr h="672279">
                <a:tc>
                  <a:txBody>
                    <a:bodyPr/>
                    <a:lstStyle/>
                    <a:p>
                      <a:pPr algn="ctr"/>
                      <a:r>
                        <a:rPr lang="en-US" dirty="0"/>
                        <a:t>admin</a:t>
                      </a:r>
                    </a:p>
                  </a:txBody>
                  <a:tcPr/>
                </a:tc>
                <a:tc>
                  <a:txBody>
                    <a:bodyPr/>
                    <a:lstStyle/>
                    <a:p>
                      <a:pPr algn="ctr"/>
                      <a:r>
                        <a:rPr lang="en-US" dirty="0"/>
                        <a:t>Xyz.com@123</a:t>
                      </a:r>
                    </a:p>
                  </a:txBody>
                  <a:tcPr/>
                </a:tc>
                <a:extLst>
                  <a:ext uri="{0D108BD9-81ED-4DB2-BD59-A6C34878D82A}">
                    <a16:rowId xmlns:a16="http://schemas.microsoft.com/office/drawing/2014/main" val="1762286080"/>
                  </a:ext>
                </a:extLst>
              </a:tr>
              <a:tr h="67227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86811707"/>
                  </a:ext>
                </a:extLst>
              </a:tr>
            </a:tbl>
          </a:graphicData>
        </a:graphic>
      </p:graphicFrame>
    </p:spTree>
    <p:extLst>
      <p:ext uri="{BB962C8B-B14F-4D97-AF65-F5344CB8AC3E}">
        <p14:creationId xmlns:p14="http://schemas.microsoft.com/office/powerpoint/2010/main" val="317427003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D398A4-D6E3-3A69-D88D-ACAD2D022927}"/>
              </a:ext>
            </a:extLst>
          </p:cNvPr>
          <p:cNvPicPr>
            <a:picLocks noGrp="1" noChangeAspect="1"/>
          </p:cNvPicPr>
          <p:nvPr>
            <p:ph idx="4294967295"/>
          </p:nvPr>
        </p:nvPicPr>
        <p:blipFill>
          <a:blip r:embed="rId2"/>
          <a:stretch>
            <a:fillRect/>
          </a:stretch>
        </p:blipFill>
        <p:spPr>
          <a:xfrm>
            <a:off x="1" y="0"/>
            <a:ext cx="6096000" cy="4202130"/>
          </a:xfrm>
        </p:spPr>
      </p:pic>
      <p:pic>
        <p:nvPicPr>
          <p:cNvPr id="7" name="Picture 6">
            <a:extLst>
              <a:ext uri="{FF2B5EF4-FFF2-40B4-BE49-F238E27FC236}">
                <a16:creationId xmlns:a16="http://schemas.microsoft.com/office/drawing/2014/main" id="{F82FBCCB-E996-F7BD-67B7-AD608421FCAF}"/>
              </a:ext>
            </a:extLst>
          </p:cNvPr>
          <p:cNvPicPr>
            <a:picLocks noChangeAspect="1"/>
          </p:cNvPicPr>
          <p:nvPr/>
        </p:nvPicPr>
        <p:blipFill>
          <a:blip r:embed="rId3"/>
          <a:stretch>
            <a:fillRect/>
          </a:stretch>
        </p:blipFill>
        <p:spPr>
          <a:xfrm>
            <a:off x="6096000" y="63327"/>
            <a:ext cx="6095999" cy="4138803"/>
          </a:xfrm>
          <a:prstGeom prst="rect">
            <a:avLst/>
          </a:prstGeom>
        </p:spPr>
      </p:pic>
      <p:pic>
        <p:nvPicPr>
          <p:cNvPr id="9" name="Picture 8">
            <a:extLst>
              <a:ext uri="{FF2B5EF4-FFF2-40B4-BE49-F238E27FC236}">
                <a16:creationId xmlns:a16="http://schemas.microsoft.com/office/drawing/2014/main" id="{D82E86A0-69BC-53A8-FEF4-CB8A54EBDA2A}"/>
              </a:ext>
            </a:extLst>
          </p:cNvPr>
          <p:cNvPicPr>
            <a:picLocks noChangeAspect="1"/>
          </p:cNvPicPr>
          <p:nvPr/>
        </p:nvPicPr>
        <p:blipFill>
          <a:blip r:embed="rId4"/>
          <a:stretch>
            <a:fillRect/>
          </a:stretch>
        </p:blipFill>
        <p:spPr>
          <a:xfrm>
            <a:off x="1146162" y="3576832"/>
            <a:ext cx="8728494" cy="3281168"/>
          </a:xfrm>
          <a:prstGeom prst="rect">
            <a:avLst/>
          </a:prstGeom>
        </p:spPr>
      </p:pic>
    </p:spTree>
    <p:extLst>
      <p:ext uri="{BB962C8B-B14F-4D97-AF65-F5344CB8AC3E}">
        <p14:creationId xmlns:p14="http://schemas.microsoft.com/office/powerpoint/2010/main" val="1360723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BB04-43E3-3415-D4BF-41B3AC3D8E7C}"/>
              </a:ext>
            </a:extLst>
          </p:cNvPr>
          <p:cNvSpPr>
            <a:spLocks noGrp="1"/>
          </p:cNvSpPr>
          <p:nvPr>
            <p:ph type="title"/>
          </p:nvPr>
        </p:nvSpPr>
        <p:spPr>
          <a:xfrm>
            <a:off x="0" y="1"/>
            <a:ext cx="12192000" cy="1280160"/>
          </a:xfrm>
        </p:spPr>
        <p:txBody>
          <a:bodyPr>
            <a:noAutofit/>
          </a:bodyPr>
          <a:lstStyle/>
          <a:p>
            <a:r>
              <a:rPr lang="en-US" sz="2400" dirty="0">
                <a:effectLst/>
                <a:latin typeface="Arial Black" panose="020B0A04020102020204" pitchFamily="34" charset="0"/>
              </a:rPr>
              <a:t>1.Perform Scanning Module by using Nmap tool (Download from Internet) and scan kali </a:t>
            </a:r>
            <a:r>
              <a:rPr lang="en-US" sz="2400" dirty="0" err="1">
                <a:effectLst/>
                <a:latin typeface="Arial Black" panose="020B0A04020102020204" pitchFamily="34" charset="0"/>
              </a:rPr>
              <a:t>linux</a:t>
            </a:r>
            <a:r>
              <a:rPr lang="en-US" sz="2400" dirty="0">
                <a:effectLst/>
                <a:latin typeface="Arial Black" panose="020B0A04020102020204" pitchFamily="34" charset="0"/>
              </a:rPr>
              <a:t> and Windows 7 machine and find the open/closed ports and services running on machine Hacker Machine : Windows 10 Victim machine : Kali Linux and Windows 7</a:t>
            </a:r>
            <a:endParaRPr lang="en-US" sz="2400" dirty="0">
              <a:latin typeface="Arial Black" panose="020B0A04020102020204" pitchFamily="34" charset="0"/>
            </a:endParaRPr>
          </a:p>
        </p:txBody>
      </p:sp>
      <p:pic>
        <p:nvPicPr>
          <p:cNvPr id="4" name="Content Placeholder 3">
            <a:extLst>
              <a:ext uri="{FF2B5EF4-FFF2-40B4-BE49-F238E27FC236}">
                <a16:creationId xmlns:a16="http://schemas.microsoft.com/office/drawing/2014/main" id="{0942F716-CFE6-AD9C-B2F9-DE1B30921476}"/>
              </a:ext>
            </a:extLst>
          </p:cNvPr>
          <p:cNvPicPr>
            <a:picLocks noGrp="1" noChangeAspect="1"/>
          </p:cNvPicPr>
          <p:nvPr>
            <p:ph idx="1"/>
          </p:nvPr>
        </p:nvPicPr>
        <p:blipFill>
          <a:blip r:embed="rId2"/>
          <a:stretch>
            <a:fillRect/>
          </a:stretch>
        </p:blipFill>
        <p:spPr>
          <a:xfrm>
            <a:off x="712270" y="1645920"/>
            <a:ext cx="10290722" cy="5212080"/>
          </a:xfrm>
          <a:prstGeom prst="rect">
            <a:avLst/>
          </a:prstGeom>
        </p:spPr>
      </p:pic>
    </p:spTree>
    <p:extLst>
      <p:ext uri="{BB962C8B-B14F-4D97-AF65-F5344CB8AC3E}">
        <p14:creationId xmlns:p14="http://schemas.microsoft.com/office/powerpoint/2010/main" val="3094205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8446-3722-7D4F-D452-1512C25B5F92}"/>
              </a:ext>
            </a:extLst>
          </p:cNvPr>
          <p:cNvSpPr>
            <a:spLocks noGrp="1"/>
          </p:cNvSpPr>
          <p:nvPr>
            <p:ph type="title"/>
          </p:nvPr>
        </p:nvSpPr>
        <p:spPr>
          <a:xfrm>
            <a:off x="1" y="493160"/>
            <a:ext cx="10839236" cy="441788"/>
          </a:xfrm>
        </p:spPr>
        <p:txBody>
          <a:bodyPr>
            <a:normAutofit fontScale="90000"/>
          </a:bodyPr>
          <a:lstStyle/>
          <a:p>
            <a:r>
              <a:rPr lang="en-US" sz="4400" dirty="0">
                <a:effectLst/>
                <a:latin typeface="Arial Black" panose="020B0A04020102020204" pitchFamily="34" charset="0"/>
              </a:rPr>
              <a:t>steps to avoid SQL injections</a:t>
            </a:r>
            <a:br>
              <a:rPr lang="en-US" sz="4400" dirty="0">
                <a:latin typeface="Arial Black" panose="020B0A04020102020204" pitchFamily="34" charset="0"/>
              </a:rPr>
            </a:br>
            <a:endParaRPr lang="en-US" dirty="0"/>
          </a:p>
        </p:txBody>
      </p:sp>
      <p:sp>
        <p:nvSpPr>
          <p:cNvPr id="3" name="Content Placeholder 2">
            <a:extLst>
              <a:ext uri="{FF2B5EF4-FFF2-40B4-BE49-F238E27FC236}">
                <a16:creationId xmlns:a16="http://schemas.microsoft.com/office/drawing/2014/main" id="{78774B4B-77C9-70E4-45B5-311179859420}"/>
              </a:ext>
            </a:extLst>
          </p:cNvPr>
          <p:cNvSpPr>
            <a:spLocks noGrp="1"/>
          </p:cNvSpPr>
          <p:nvPr>
            <p:ph idx="1"/>
          </p:nvPr>
        </p:nvSpPr>
        <p:spPr>
          <a:xfrm>
            <a:off x="0" y="934948"/>
            <a:ext cx="12192000" cy="5923052"/>
          </a:xfrm>
        </p:spPr>
        <p:txBody>
          <a:bodyPr>
            <a:normAutofit fontScale="85000" lnSpcReduction="20000"/>
          </a:bodyPr>
          <a:lstStyle/>
          <a:p>
            <a:pPr>
              <a:buFont typeface="Wingdings" panose="05000000000000000000" pitchFamily="2" charset="2"/>
              <a:buChar char="q"/>
            </a:pPr>
            <a:r>
              <a:rPr lang="en-US" b="1" dirty="0"/>
              <a:t>Continuous Scanning and Penetration Testing</a:t>
            </a:r>
          </a:p>
          <a:p>
            <a:pPr>
              <a:buFont typeface="Wingdings" panose="05000000000000000000" pitchFamily="2" charset="2"/>
              <a:buChar char="q"/>
            </a:pPr>
            <a:r>
              <a:rPr lang="en-US" b="1" dirty="0"/>
              <a:t>Restrict Privileges</a:t>
            </a:r>
          </a:p>
          <a:p>
            <a:pPr>
              <a:buFont typeface="Wingdings" panose="05000000000000000000" pitchFamily="2" charset="2"/>
              <a:buChar char="q"/>
            </a:pPr>
            <a:r>
              <a:rPr lang="en-US" b="1" dirty="0"/>
              <a:t>Use Query Parameters</a:t>
            </a:r>
          </a:p>
          <a:p>
            <a:pPr>
              <a:buFont typeface="Wingdings" panose="05000000000000000000" pitchFamily="2" charset="2"/>
              <a:buChar char="q"/>
            </a:pPr>
            <a:r>
              <a:rPr lang="en-US" b="1" dirty="0"/>
              <a:t>Instant Protection</a:t>
            </a:r>
          </a:p>
          <a:p>
            <a:pPr>
              <a:buFont typeface="Wingdings" panose="05000000000000000000" pitchFamily="2" charset="2"/>
              <a:buChar char="q"/>
            </a:pPr>
            <a:r>
              <a:rPr lang="en-US" dirty="0"/>
              <a:t>The only sure way to prevent SQL Injection attacks is </a:t>
            </a:r>
            <a:r>
              <a:rPr lang="en-US" b="1" dirty="0"/>
              <a:t>input validation and parametrized queries including prepared statements</a:t>
            </a:r>
            <a:r>
              <a:rPr lang="en-US" dirty="0"/>
              <a:t>. The application code should never use the input directly. The developer must sanitize all input, not only web form inputs such as login forms.</a:t>
            </a:r>
            <a:endParaRPr lang="en-US" b="1" dirty="0"/>
          </a:p>
          <a:p>
            <a:pPr>
              <a:buFont typeface="Wingdings" panose="05000000000000000000" pitchFamily="2" charset="2"/>
              <a:buChar char="q"/>
            </a:pPr>
            <a:r>
              <a:rPr lang="en-US" b="1" dirty="0"/>
              <a:t>Best Practices to Prevent SQL Injection Attacks</a:t>
            </a:r>
            <a:endParaRPr lang="en-US" dirty="0"/>
          </a:p>
          <a:p>
            <a:pPr>
              <a:buFont typeface="Arial" panose="020B0604020202020204" pitchFamily="34" charset="0"/>
              <a:buChar char="•"/>
            </a:pPr>
            <a:r>
              <a:rPr lang="en-US" dirty="0"/>
              <a:t>Do not rely on client-side input validation.</a:t>
            </a:r>
          </a:p>
          <a:p>
            <a:pPr>
              <a:buFont typeface="Arial" panose="020B0604020202020204" pitchFamily="34" charset="0"/>
              <a:buChar char="•"/>
            </a:pPr>
            <a:r>
              <a:rPr lang="en-US" dirty="0"/>
              <a:t>Use a database user with restricted privileges.</a:t>
            </a:r>
          </a:p>
          <a:p>
            <a:pPr>
              <a:buFont typeface="Arial" panose="020B0604020202020204" pitchFamily="34" charset="0"/>
              <a:buChar char="•"/>
            </a:pPr>
            <a:r>
              <a:rPr lang="en-US" dirty="0"/>
              <a:t>Use prepared statements and query parameterization.</a:t>
            </a:r>
          </a:p>
          <a:p>
            <a:pPr>
              <a:buFont typeface="Arial" panose="020B0604020202020204" pitchFamily="34" charset="0"/>
              <a:buChar char="•"/>
            </a:pPr>
            <a:r>
              <a:rPr lang="en-US" dirty="0"/>
              <a:t>Scan your code for SQL injection vulnerabilities.</a:t>
            </a:r>
          </a:p>
          <a:p>
            <a:pPr>
              <a:buFont typeface="Arial" panose="020B0604020202020204" pitchFamily="34" charset="0"/>
              <a:buChar char="•"/>
            </a:pPr>
            <a:r>
              <a:rPr lang="en-US" dirty="0"/>
              <a:t>Use an ORM layer.</a:t>
            </a:r>
          </a:p>
          <a:p>
            <a:pPr>
              <a:buFont typeface="Arial" panose="020B0604020202020204" pitchFamily="34" charset="0"/>
              <a:buChar char="•"/>
            </a:pPr>
            <a:r>
              <a:rPr lang="en-US" dirty="0"/>
              <a:t>Don't rely on </a:t>
            </a:r>
            <a:r>
              <a:rPr lang="en-US" dirty="0" err="1"/>
              <a:t>blocklisting</a:t>
            </a:r>
            <a:r>
              <a:rPr lang="en-US" dirty="0"/>
              <a:t>.</a:t>
            </a:r>
          </a:p>
          <a:p>
            <a:pPr>
              <a:buFont typeface="Arial" panose="020B0604020202020204" pitchFamily="34" charset="0"/>
              <a:buChar char="•"/>
            </a:pPr>
            <a:r>
              <a:rPr lang="en-US" dirty="0"/>
              <a:t>Perform input validation.</a:t>
            </a:r>
          </a:p>
          <a:p>
            <a:pPr marL="0" indent="0">
              <a:buNone/>
            </a:pPr>
            <a:endParaRPr lang="en-US" b="1" dirty="0"/>
          </a:p>
          <a:p>
            <a:pPr>
              <a:buFont typeface="Wingdings" panose="05000000000000000000" pitchFamily="2" charset="2"/>
              <a:buChar char="q"/>
            </a:pPr>
            <a:endParaRPr lang="en-US" b="1" dirty="0"/>
          </a:p>
          <a:p>
            <a:pPr>
              <a:buFont typeface="Wingdings" panose="05000000000000000000" pitchFamily="2" charset="2"/>
              <a:buChar char="q"/>
            </a:pPr>
            <a:endParaRPr lang="en-US" b="1" dirty="0"/>
          </a:p>
        </p:txBody>
      </p:sp>
    </p:spTree>
    <p:extLst>
      <p:ext uri="{BB962C8B-B14F-4D97-AF65-F5344CB8AC3E}">
        <p14:creationId xmlns:p14="http://schemas.microsoft.com/office/powerpoint/2010/main" val="397054443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9E37BB-C063-4E38-77BA-82A387EC63B2}"/>
              </a:ext>
            </a:extLst>
          </p:cNvPr>
          <p:cNvSpPr>
            <a:spLocks noGrp="1"/>
          </p:cNvSpPr>
          <p:nvPr>
            <p:ph type="title"/>
          </p:nvPr>
        </p:nvSpPr>
        <p:spPr>
          <a:xfrm>
            <a:off x="0" y="1"/>
            <a:ext cx="12192000" cy="1309035"/>
          </a:xfrm>
        </p:spPr>
        <p:txBody>
          <a:bodyPr>
            <a:noAutofit/>
          </a:bodyPr>
          <a:lstStyle/>
          <a:p>
            <a:r>
              <a:rPr lang="en-US" sz="2400" dirty="0">
                <a:latin typeface="Arial Black" panose="020B0A04020102020204" pitchFamily="34" charset="0"/>
              </a:rPr>
              <a:t>6.Crack the password of windows machine by using </a:t>
            </a:r>
            <a:r>
              <a:rPr lang="en-US" sz="2400" dirty="0" err="1">
                <a:latin typeface="Arial Black" panose="020B0A04020102020204" pitchFamily="34" charset="0"/>
              </a:rPr>
              <a:t>ophcrack</a:t>
            </a:r>
            <a:r>
              <a:rPr lang="en-US" sz="2400" dirty="0">
                <a:latin typeface="Arial Black" panose="020B0A04020102020204" pitchFamily="34" charset="0"/>
              </a:rPr>
              <a:t> tool in virtual machine on windows 7 and try get the password, along with that mention the path of SAM file in windows and </a:t>
            </a:r>
            <a:r>
              <a:rPr lang="en-US" sz="2400" dirty="0" err="1">
                <a:latin typeface="Arial Black" panose="020B0A04020102020204" pitchFamily="34" charset="0"/>
              </a:rPr>
              <a:t>and</a:t>
            </a:r>
            <a:r>
              <a:rPr lang="en-US" sz="2400" dirty="0">
                <a:latin typeface="Arial Black" panose="020B0A04020102020204" pitchFamily="34" charset="0"/>
              </a:rPr>
              <a:t> explain about SAM file usage and how it can be cracked by tool.</a:t>
            </a:r>
          </a:p>
        </p:txBody>
      </p:sp>
      <p:pic>
        <p:nvPicPr>
          <p:cNvPr id="6" name="Content Placeholder 5">
            <a:extLst>
              <a:ext uri="{FF2B5EF4-FFF2-40B4-BE49-F238E27FC236}">
                <a16:creationId xmlns:a16="http://schemas.microsoft.com/office/drawing/2014/main" id="{AB2A1B2E-5B54-FD14-C6A5-F70EDFDCC70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3419" y="1396316"/>
            <a:ext cx="10635653" cy="5548312"/>
          </a:xfrm>
          <a:prstGeom prst="rect">
            <a:avLst/>
          </a:prstGeom>
          <a:noFill/>
          <a:ln>
            <a:noFill/>
          </a:ln>
        </p:spPr>
      </p:pic>
    </p:spTree>
    <p:extLst>
      <p:ext uri="{BB962C8B-B14F-4D97-AF65-F5344CB8AC3E}">
        <p14:creationId xmlns:p14="http://schemas.microsoft.com/office/powerpoint/2010/main" val="287855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B20668-9B33-30B4-C251-AA0106A1A5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 y="481264"/>
            <a:ext cx="11271183" cy="6044666"/>
          </a:xfrm>
          <a:prstGeom prst="rect">
            <a:avLst/>
          </a:prstGeom>
          <a:noFill/>
          <a:ln>
            <a:noFill/>
          </a:ln>
        </p:spPr>
      </p:pic>
    </p:spTree>
    <p:extLst>
      <p:ext uri="{BB962C8B-B14F-4D97-AF65-F5344CB8AC3E}">
        <p14:creationId xmlns:p14="http://schemas.microsoft.com/office/powerpoint/2010/main" val="2674936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C6E86A-E875-8FBA-FBCD-4BE42995F06B}"/>
              </a:ext>
            </a:extLst>
          </p:cNvPr>
          <p:cNvPicPr>
            <a:picLocks noChangeAspect="1"/>
          </p:cNvPicPr>
          <p:nvPr/>
        </p:nvPicPr>
        <p:blipFill>
          <a:blip r:embed="rId2"/>
          <a:stretch>
            <a:fillRect/>
          </a:stretch>
        </p:blipFill>
        <p:spPr>
          <a:xfrm>
            <a:off x="1068404" y="257475"/>
            <a:ext cx="10270155" cy="6343049"/>
          </a:xfrm>
          <a:prstGeom prst="rect">
            <a:avLst/>
          </a:prstGeom>
        </p:spPr>
      </p:pic>
    </p:spTree>
    <p:extLst>
      <p:ext uri="{BB962C8B-B14F-4D97-AF65-F5344CB8AC3E}">
        <p14:creationId xmlns:p14="http://schemas.microsoft.com/office/powerpoint/2010/main" val="1251597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E72192-CD45-1519-EFFB-0C3B24DF1A9F}"/>
              </a:ext>
            </a:extLst>
          </p:cNvPr>
          <p:cNvSpPr txBox="1"/>
          <p:nvPr/>
        </p:nvSpPr>
        <p:spPr>
          <a:xfrm>
            <a:off x="0" y="1257221"/>
            <a:ext cx="12192000" cy="5596725"/>
          </a:xfrm>
          <a:prstGeom prst="rect">
            <a:avLst/>
          </a:prstGeom>
          <a:noFill/>
        </p:spPr>
        <p:txBody>
          <a:bodyPr wrap="square">
            <a:spAutoFit/>
          </a:bodyPr>
          <a:lstStyle/>
          <a:p>
            <a:pPr marL="0" marR="0" algn="just">
              <a:lnSpc>
                <a:spcPct val="107000"/>
              </a:lnSpc>
              <a:spcBef>
                <a:spcPts val="0"/>
              </a:spcBef>
              <a:spcAft>
                <a:spcPts val="800"/>
              </a:spcAft>
            </a:pPr>
            <a:r>
              <a:rPr lang="en-IN" sz="3600" spc="15" dirty="0">
                <a:solidFill>
                  <a:srgbClr val="231F20"/>
                </a:solidFill>
                <a:effectLst/>
                <a:latin typeface="Algerian" panose="04020705040A02060702" pitchFamily="82" charset="0"/>
                <a:ea typeface="Calibri" panose="020F0502020204030204" pitchFamily="34" charset="0"/>
                <a:cs typeface="Gautami" panose="020B0502040204020203" pitchFamily="34" charset="0"/>
              </a:rPr>
              <a:t>Ways to prevent </a:t>
            </a:r>
            <a:r>
              <a:rPr lang="en-IN" sz="3600" spc="15" dirty="0" err="1">
                <a:solidFill>
                  <a:srgbClr val="231F20"/>
                </a:solidFill>
                <a:effectLst/>
                <a:latin typeface="Algerian" panose="04020705040A02060702" pitchFamily="82" charset="0"/>
                <a:ea typeface="Calibri" panose="020F0502020204030204" pitchFamily="34" charset="0"/>
                <a:cs typeface="Gautami" panose="020B0502040204020203" pitchFamily="34" charset="0"/>
              </a:rPr>
              <a:t>Ophcrack</a:t>
            </a:r>
            <a:r>
              <a:rPr lang="en-IN" sz="3600" spc="15" dirty="0">
                <a:solidFill>
                  <a:srgbClr val="231F20"/>
                </a:solidFill>
                <a:effectLst/>
                <a:latin typeface="Algerian" panose="04020705040A02060702" pitchFamily="82" charset="0"/>
                <a:ea typeface="Calibri" panose="020F0502020204030204" pitchFamily="34" charset="0"/>
                <a:cs typeface="Gautami" panose="020B0502040204020203" pitchFamily="34" charset="0"/>
              </a:rPr>
              <a:t> tool hacking:</a:t>
            </a:r>
            <a:endParaRPr lang="en-US" sz="3600" dirty="0">
              <a:effectLst/>
              <a:latin typeface="Algerian" panose="04020705040A02060702" pitchFamily="82" charset="0"/>
              <a:ea typeface="Calibri" panose="020F0502020204030204" pitchFamily="34" charset="0"/>
              <a:cs typeface="Gautami" panose="020B0502040204020203" pitchFamily="34" charset="0"/>
            </a:endParaRPr>
          </a:p>
          <a:p>
            <a:pPr marL="0" marR="0" algn="just">
              <a:spcBef>
                <a:spcPts val="1500"/>
              </a:spcBef>
              <a:spcAft>
                <a:spcPts val="1500"/>
              </a:spcAft>
            </a:pPr>
            <a:r>
              <a:rPr lang="en-IN" sz="2000" spc="15" dirty="0">
                <a:solidFill>
                  <a:srgbClr val="231F20"/>
                </a:solidFill>
                <a:effectLst/>
                <a:latin typeface="Times New Roman" panose="02020603050405020304" pitchFamily="18" charset="0"/>
                <a:ea typeface="Times New Roman" panose="02020603050405020304" pitchFamily="18" charset="0"/>
              </a:rPr>
              <a:t>		</a:t>
            </a:r>
            <a:r>
              <a:rPr lang="en-IN" sz="1800" dirty="0">
                <a:solidFill>
                  <a:srgbClr val="546678"/>
                </a:solidFill>
                <a:effectLst/>
                <a:latin typeface="Times New Roman" panose="02020603050405020304" pitchFamily="18" charset="0"/>
                <a:ea typeface="Times New Roman" panose="02020603050405020304" pitchFamily="18" charset="0"/>
              </a:rPr>
              <a:t>(1) </a:t>
            </a:r>
            <a:r>
              <a:rPr lang="en-IN" sz="1800" b="1" dirty="0">
                <a:solidFill>
                  <a:srgbClr val="546678"/>
                </a:solidFill>
                <a:effectLst/>
                <a:latin typeface="Times New Roman" panose="02020603050405020304" pitchFamily="18" charset="0"/>
                <a:ea typeface="Times New Roman" panose="02020603050405020304" pitchFamily="18" charset="0"/>
              </a:rPr>
              <a:t>Password policies</a:t>
            </a:r>
            <a:br>
              <a:rPr lang="en-IN" sz="1800" dirty="0">
                <a:solidFill>
                  <a:srgbClr val="546678"/>
                </a:solidFill>
                <a:effectLst/>
                <a:latin typeface="Times New Roman" panose="02020603050405020304" pitchFamily="18" charset="0"/>
                <a:ea typeface="Times New Roman" panose="02020603050405020304" pitchFamily="18" charset="0"/>
              </a:rPr>
            </a:br>
            <a:r>
              <a:rPr lang="en-IN" sz="2800" dirty="0">
                <a:solidFill>
                  <a:srgbClr val="546678"/>
                </a:solidFill>
                <a:effectLst/>
                <a:latin typeface="Times New Roman" panose="02020603050405020304" pitchFamily="18" charset="0"/>
                <a:ea typeface="Times New Roman" panose="02020603050405020304" pitchFamily="18" charset="0"/>
              </a:rPr>
              <a:t>Password policies are a front line of </a:t>
            </a:r>
            <a:r>
              <a:rPr lang="en-IN" sz="2800" dirty="0" err="1">
                <a:solidFill>
                  <a:srgbClr val="546678"/>
                </a:solidFill>
                <a:effectLst/>
                <a:latin typeface="Times New Roman" panose="02020603050405020304" pitchFamily="18" charset="0"/>
                <a:ea typeface="Times New Roman" panose="02020603050405020304" pitchFamily="18" charset="0"/>
              </a:rPr>
              <a:t>defense</a:t>
            </a:r>
            <a:r>
              <a:rPr lang="en-IN" sz="2800" dirty="0">
                <a:solidFill>
                  <a:srgbClr val="546678"/>
                </a:solidFill>
                <a:effectLst/>
                <a:latin typeface="Times New Roman" panose="02020603050405020304" pitchFamily="18" charset="0"/>
                <a:ea typeface="Times New Roman" panose="02020603050405020304" pitchFamily="18" charset="0"/>
              </a:rPr>
              <a:t>. They are typically a set of rules intended to </a:t>
            </a:r>
            <a:r>
              <a:rPr lang="en-IN" sz="2800" u="sng" dirty="0">
                <a:solidFill>
                  <a:srgbClr val="EC0F18"/>
                </a:solidFill>
                <a:effectLst/>
                <a:latin typeface="Times New Roman" panose="02020603050405020304" pitchFamily="18" charset="0"/>
                <a:ea typeface="Times New Roman" panose="02020603050405020304" pitchFamily="18" charset="0"/>
                <a:hlinkClick r:id="rId2"/>
              </a:rPr>
              <a:t>improve security</a:t>
            </a:r>
            <a:r>
              <a:rPr lang="en-IN" sz="2800" dirty="0">
                <a:solidFill>
                  <a:srgbClr val="546678"/>
                </a:solidFill>
                <a:effectLst/>
                <a:latin typeface="Times New Roman" panose="02020603050405020304" pitchFamily="18" charset="0"/>
                <a:ea typeface="Times New Roman" panose="02020603050405020304" pitchFamily="18" charset="0"/>
              </a:rPr>
              <a:t> by motivating or compelling users to create and maintain dependable, safe passwords. Password policies govern password lifecycle events, such as authentication, periodic resets, and expiration. Although some password policies are advisory and outline best practices for users, most sites require users to adhere to the policy using programmatic rules. User frustration can arise if users are required to spend time attempting to create passwords that meet unfamiliar criteria. Having a password policy can help mitigate user frustration by providing guidelines and certainty. The following are examples of password policies</a:t>
            </a:r>
            <a:r>
              <a:rPr lang="en-IN" sz="1800" dirty="0">
                <a:solidFill>
                  <a:srgbClr val="546678"/>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15276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753E8D-E42B-CCC9-8698-751FE23FE6D9}"/>
              </a:ext>
            </a:extLst>
          </p:cNvPr>
          <p:cNvSpPr txBox="1"/>
          <p:nvPr/>
        </p:nvSpPr>
        <p:spPr>
          <a:xfrm>
            <a:off x="77002" y="904774"/>
            <a:ext cx="12114998" cy="6740307"/>
          </a:xfrm>
          <a:prstGeom prst="rect">
            <a:avLst/>
          </a:prstGeom>
          <a:noFill/>
        </p:spPr>
        <p:txBody>
          <a:bodyPr wrap="square">
            <a:spAutoFit/>
          </a:bodyPr>
          <a:lstStyle/>
          <a:p>
            <a:r>
              <a:rPr lang="en-US" sz="2400" dirty="0"/>
              <a:t>Requiring longer passwords. Longer passwords and passphrases have been shown to substantially improve security. However, it’s still essential to avoid longer passwords that have been previously compromised or regularly appear in cracking dictionaries.</a:t>
            </a:r>
          </a:p>
          <a:p>
            <a:r>
              <a:rPr lang="en-US" sz="2400" dirty="0"/>
              <a:t>•	Do not use personal details. This password policy encourages users to create passwords with no link to the user’s personal information. As explained earlier, most users build passwords using personal details, such as hobbies, nicknames, names of pets or family members, etc. If a hacker has access to personal details about a particular user (such as through social media), they will try password combinations using this information. At a minimum, passwords should be checked screened to make sure they don’t include basic information like the user’s name or login information.</a:t>
            </a:r>
          </a:p>
          <a:p>
            <a:r>
              <a:rPr lang="en-US" sz="2400" dirty="0"/>
              <a:t>•	Use different passwords for different accounts. Password policies should require users to differentiate security from convenience and disallow users from using the same password for all of their accounts. Password sharing between users – even those who might work in the same department or who may use the same equipment – should have distinct passwords.</a:t>
            </a:r>
          </a:p>
          <a:p>
            <a:r>
              <a:rPr lang="en-US" sz="2400" dirty="0"/>
              <a:t>•	Adopt passphrases as a standard. Some password policies require users to create a passphrase as opposed to a password. While passphrases serve the same purpose, they are usually harder to crack due to their length. An effective passphrase should include numbers and symbols as well as letters. Users may remember passphrases more easily than passwords.</a:t>
            </a:r>
          </a:p>
        </p:txBody>
      </p:sp>
    </p:spTree>
    <p:extLst>
      <p:ext uri="{BB962C8B-B14F-4D97-AF65-F5344CB8AC3E}">
        <p14:creationId xmlns:p14="http://schemas.microsoft.com/office/powerpoint/2010/main" val="2476118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31EF4C-89BF-98EC-CE47-459824ABD408}"/>
              </a:ext>
            </a:extLst>
          </p:cNvPr>
          <p:cNvSpPr txBox="1"/>
          <p:nvPr/>
        </p:nvSpPr>
        <p:spPr>
          <a:xfrm>
            <a:off x="-67377" y="308064"/>
            <a:ext cx="12259377" cy="6678751"/>
          </a:xfrm>
          <a:prstGeom prst="rect">
            <a:avLst/>
          </a:prstGeom>
          <a:noFill/>
        </p:spPr>
        <p:txBody>
          <a:bodyPr wrap="square">
            <a:spAutoFit/>
          </a:bodyPr>
          <a:lstStyle/>
          <a:p>
            <a:r>
              <a:rPr lang="en-US" sz="2800" dirty="0"/>
              <a:t>Discourage sharing. Password policies should specify that passwords are meant to be personal and should not be shared between users. Use the second factor. Another password policy is the adoption of two-factor authentication (2FA.) 2FA requires a user to present two pieces of evidence before they can log in, which is typically a password and a temporary code delivered to a cellphone, an email or other method.</a:t>
            </a:r>
          </a:p>
          <a:p>
            <a:r>
              <a:rPr lang="en-US" sz="3600" dirty="0">
                <a:latin typeface="Algerian" panose="04020705040A02060702" pitchFamily="82" charset="0"/>
              </a:rPr>
              <a:t>(2) </a:t>
            </a:r>
            <a:r>
              <a:rPr lang="en-US" sz="3600" dirty="0" err="1">
                <a:latin typeface="Algerian" panose="04020705040A02060702" pitchFamily="82" charset="0"/>
              </a:rPr>
              <a:t>Passwordscreening</a:t>
            </a:r>
            <a:endParaRPr lang="en-US" sz="3600" dirty="0">
              <a:latin typeface="Algerian" panose="04020705040A02060702" pitchFamily="82" charset="0"/>
            </a:endParaRPr>
          </a:p>
          <a:p>
            <a:r>
              <a:rPr lang="en-US" sz="2800" dirty="0"/>
              <a:t>One of the best ways to prevent dictionary attacks is to screen them against known lists of dictionary passwords and compromised passwords. Compromised password screens collect compromised data from the internet and Dark Web sources and then determines if the password a user is trying to create has been compromised. Password screening tools work by checking a partial hash of username and password at login, password setup, and reset. It can also be beneficial to consumer sites and e-commerce companies to detect and protect them from fraudsters who use previously compromised credentials.</a:t>
            </a:r>
          </a:p>
        </p:txBody>
      </p:sp>
    </p:spTree>
    <p:extLst>
      <p:ext uri="{BB962C8B-B14F-4D97-AF65-F5344CB8AC3E}">
        <p14:creationId xmlns:p14="http://schemas.microsoft.com/office/powerpoint/2010/main" val="198089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4021-CB04-7868-4BAC-1A12E09A5CA9}"/>
              </a:ext>
            </a:extLst>
          </p:cNvPr>
          <p:cNvSpPr>
            <a:spLocks noGrp="1"/>
          </p:cNvSpPr>
          <p:nvPr>
            <p:ph type="title"/>
          </p:nvPr>
        </p:nvSpPr>
        <p:spPr>
          <a:xfrm>
            <a:off x="0" y="1"/>
            <a:ext cx="12192000" cy="1174281"/>
          </a:xfrm>
        </p:spPr>
        <p:txBody>
          <a:bodyPr>
            <a:noAutofit/>
          </a:bodyPr>
          <a:lstStyle/>
          <a:p>
            <a:r>
              <a:rPr lang="en-US" sz="2400" dirty="0">
                <a:latin typeface="Arial Black" panose="020B0A04020102020204" pitchFamily="34" charset="0"/>
              </a:rPr>
              <a:t>7.Write an Article on cybersecurity and recent attacks which you came across in media and news and research on that news, and explain the any topic which you learned in this course and mention what you learned</a:t>
            </a:r>
          </a:p>
        </p:txBody>
      </p:sp>
      <p:sp>
        <p:nvSpPr>
          <p:cNvPr id="3" name="Content Placeholder 2">
            <a:extLst>
              <a:ext uri="{FF2B5EF4-FFF2-40B4-BE49-F238E27FC236}">
                <a16:creationId xmlns:a16="http://schemas.microsoft.com/office/drawing/2014/main" id="{44F6B7DC-F2FA-0EC2-38D8-16A49880A9D9}"/>
              </a:ext>
            </a:extLst>
          </p:cNvPr>
          <p:cNvSpPr>
            <a:spLocks noGrp="1"/>
          </p:cNvSpPr>
          <p:nvPr>
            <p:ph idx="1"/>
          </p:nvPr>
        </p:nvSpPr>
        <p:spPr>
          <a:xfrm>
            <a:off x="-1" y="1174282"/>
            <a:ext cx="12191999" cy="5683718"/>
          </a:xfrm>
        </p:spPr>
        <p:txBody>
          <a:bodyPr>
            <a:normAutofit lnSpcReduction="10000"/>
          </a:bodyPr>
          <a:lstStyle/>
          <a:p>
            <a:pPr marL="0" indent="0">
              <a:buNone/>
            </a:pPr>
            <a:r>
              <a:rPr lang="en-US" sz="3600" dirty="0">
                <a:latin typeface="Algerian" panose="04020705040A02060702" pitchFamily="82" charset="0"/>
              </a:rPr>
              <a:t>Finnish Parliament Attack</a:t>
            </a:r>
          </a:p>
          <a:p>
            <a:r>
              <a:rPr lang="en-US" dirty="0"/>
              <a:t>In August 2022, the Finnish parliament's website experienced a DDoS attack while the parliament was in session. This denial-of-service attack may be part of a coordinated campaign by Russian state-sponsored hackers to disrupt the Finnish government’s websites in retaliation for the application to join NATO. A DDoS attack temporarily blocks access to a website but does not cause permanent destruction.</a:t>
            </a:r>
          </a:p>
          <a:p>
            <a:pPr marL="0" marR="0" indent="0" algn="just">
              <a:spcBef>
                <a:spcPts val="0"/>
              </a:spcBef>
              <a:spcAft>
                <a:spcPts val="1500"/>
              </a:spcAft>
              <a:buNone/>
            </a:pPr>
            <a:r>
              <a:rPr lang="en-IN" sz="3600" b="1" dirty="0">
                <a:solidFill>
                  <a:srgbClr val="323E48"/>
                </a:solidFill>
                <a:effectLst/>
                <a:latin typeface="Algerian" panose="04020705040A02060702" pitchFamily="82" charset="0"/>
                <a:ea typeface="Times New Roman" panose="02020603050405020304" pitchFamily="18" charset="0"/>
              </a:rPr>
              <a:t>Ukrainian State Nuclear Power Company Attack</a:t>
            </a:r>
            <a:endParaRPr lang="en-US" sz="3600" b="1"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dirty="0">
                <a:solidFill>
                  <a:srgbClr val="000000"/>
                </a:solidFill>
                <a:effectLst/>
                <a:latin typeface="Times New Roman" panose="02020603050405020304" pitchFamily="18" charset="0"/>
                <a:ea typeface="Times New Roman" panose="02020603050405020304" pitchFamily="18" charset="0"/>
              </a:rPr>
              <a:t>The Russian “hacktivist” group called the People’s Cyber Army engaged 7.25 million bots in August 2022 in a </a:t>
            </a:r>
            <a:r>
              <a:rPr lang="en-IN" u="sng" dirty="0">
                <a:solidFill>
                  <a:srgbClr val="2B74A4"/>
                </a:solidFill>
                <a:effectLst/>
                <a:latin typeface="Times New Roman" panose="02020603050405020304" pitchFamily="18" charset="0"/>
                <a:ea typeface="Times New Roman" panose="02020603050405020304" pitchFamily="18" charset="0"/>
                <a:hlinkClick r:id="rId2"/>
              </a:rPr>
              <a:t>bot attack</a:t>
            </a:r>
            <a:r>
              <a:rPr lang="en-IN" dirty="0">
                <a:solidFill>
                  <a:srgbClr val="000000"/>
                </a:solidFill>
                <a:effectLst/>
                <a:latin typeface="Times New Roman" panose="02020603050405020304" pitchFamily="18" charset="0"/>
                <a:ea typeface="Times New Roman" panose="02020603050405020304" pitchFamily="18" charset="0"/>
              </a:rPr>
              <a:t> to take the </a:t>
            </a:r>
            <a:r>
              <a:rPr lang="en-IN" u="sng" dirty="0" err="1">
                <a:solidFill>
                  <a:srgbClr val="2B74A4"/>
                </a:solidFill>
                <a:effectLst/>
                <a:latin typeface="Times New Roman" panose="02020603050405020304" pitchFamily="18" charset="0"/>
                <a:ea typeface="Times New Roman" panose="02020603050405020304" pitchFamily="18" charset="0"/>
                <a:hlinkClick r:id="rId3"/>
              </a:rPr>
              <a:t>Energoatom</a:t>
            </a:r>
            <a:r>
              <a:rPr lang="en-IN" dirty="0">
                <a:solidFill>
                  <a:srgbClr val="000000"/>
                </a:solidFill>
                <a:effectLst/>
                <a:latin typeface="Times New Roman" panose="02020603050405020304" pitchFamily="18" charset="0"/>
                <a:ea typeface="Times New Roman" panose="02020603050405020304" pitchFamily="18" charset="0"/>
              </a:rPr>
              <a:t> website down. It used a flood of garbage web traffic and webpage requests. A disruption of online services lasted for a few hours, but no permanent negative impact remained. The attack was part of a Russian psyops campaign to create fear of a nuclear disaster and terrorize Europeans.</a:t>
            </a:r>
            <a:endParaRPr lang="en-US" dirty="0">
              <a:effectLst/>
              <a:latin typeface="Times New Roman" panose="02020603050405020304" pitchFamily="18" charset="0"/>
              <a:ea typeface="Times New Roman" panose="02020603050405020304" pitchFamily="18" charset="0"/>
            </a:endParaRPr>
          </a:p>
          <a:p>
            <a:endParaRPr lang="en-US" dirty="0"/>
          </a:p>
          <a:p>
            <a:endParaRPr lang="en-US" sz="3600" dirty="0"/>
          </a:p>
          <a:p>
            <a:endParaRPr lang="en-US" sz="3600" dirty="0"/>
          </a:p>
        </p:txBody>
      </p:sp>
    </p:spTree>
    <p:extLst>
      <p:ext uri="{BB962C8B-B14F-4D97-AF65-F5344CB8AC3E}">
        <p14:creationId xmlns:p14="http://schemas.microsoft.com/office/powerpoint/2010/main" val="4046288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E514-FC9A-59B3-D35C-31B9795A0840}"/>
              </a:ext>
            </a:extLst>
          </p:cNvPr>
          <p:cNvSpPr>
            <a:spLocks noGrp="1"/>
          </p:cNvSpPr>
          <p:nvPr>
            <p:ph type="title"/>
          </p:nvPr>
        </p:nvSpPr>
        <p:spPr>
          <a:xfrm>
            <a:off x="0" y="1"/>
            <a:ext cx="11353800" cy="943275"/>
          </a:xfrm>
        </p:spPr>
        <p:txBody>
          <a:bodyPr>
            <a:normAutofit/>
          </a:bodyPr>
          <a:lstStyle/>
          <a:p>
            <a:r>
              <a:rPr lang="en-US" sz="3600" dirty="0">
                <a:latin typeface="Algerian" panose="04020705040A02060702" pitchFamily="82" charset="0"/>
              </a:rPr>
              <a:t>Greek Natural Gas Distributor Attack</a:t>
            </a:r>
          </a:p>
        </p:txBody>
      </p:sp>
      <p:sp>
        <p:nvSpPr>
          <p:cNvPr id="3" name="Content Placeholder 2">
            <a:extLst>
              <a:ext uri="{FF2B5EF4-FFF2-40B4-BE49-F238E27FC236}">
                <a16:creationId xmlns:a16="http://schemas.microsoft.com/office/drawing/2014/main" id="{91CE55F3-4ED0-C4B2-5D01-5A51EC6DD041}"/>
              </a:ext>
            </a:extLst>
          </p:cNvPr>
          <p:cNvSpPr>
            <a:spLocks noGrp="1"/>
          </p:cNvSpPr>
          <p:nvPr>
            <p:ph idx="1"/>
          </p:nvPr>
        </p:nvSpPr>
        <p:spPr>
          <a:xfrm>
            <a:off x="0" y="943276"/>
            <a:ext cx="12192000" cy="5914724"/>
          </a:xfrm>
        </p:spPr>
        <p:txBody>
          <a:bodyPr>
            <a:normAutofit/>
          </a:bodyPr>
          <a:lstStyle/>
          <a:p>
            <a:pPr marL="0" indent="0">
              <a:buNone/>
            </a:pPr>
            <a:r>
              <a:rPr lang="en-IN" dirty="0">
                <a:solidFill>
                  <a:srgbClr val="000000"/>
                </a:solidFill>
                <a:effectLst/>
                <a:latin typeface="Times New Roman" panose="02020603050405020304" pitchFamily="18" charset="0"/>
                <a:ea typeface="Times New Roman" panose="02020603050405020304" pitchFamily="18" charset="0"/>
              </a:rPr>
              <a:t>Greek national gas distributor </a:t>
            </a:r>
            <a:r>
              <a:rPr lang="en-IN" u="sng" dirty="0">
                <a:solidFill>
                  <a:srgbClr val="2B74A4"/>
                </a:solidFill>
                <a:effectLst/>
                <a:latin typeface="Times New Roman" panose="02020603050405020304" pitchFamily="18" charset="0"/>
                <a:ea typeface="Times New Roman" panose="02020603050405020304" pitchFamily="18" charset="0"/>
                <a:hlinkClick r:id="rId2"/>
              </a:rPr>
              <a:t>DESFA</a:t>
            </a:r>
            <a:r>
              <a:rPr lang="en-IN" dirty="0">
                <a:solidFill>
                  <a:srgbClr val="000000"/>
                </a:solidFill>
                <a:effectLst/>
                <a:latin typeface="Times New Roman" panose="02020603050405020304" pitchFamily="18" charset="0"/>
                <a:ea typeface="Times New Roman" panose="02020603050405020304" pitchFamily="18" charset="0"/>
              </a:rPr>
              <a:t> reported an incidence of a cyber attack in August 2022. The attack impacted part of the company’s IT infrastructure and caused a data leak. The ransomware operation of cybercriminals called Ragnar Locker is holding the stolen data hostage. They demand ransom not to expose sensitive data. The company refused to make a payment.</a:t>
            </a:r>
            <a:endParaRPr lang="en-US" dirty="0">
              <a:effectLst/>
              <a:latin typeface="Times New Roman" panose="02020603050405020304" pitchFamily="18" charset="0"/>
              <a:ea typeface="Times New Roman" panose="02020603050405020304" pitchFamily="18" charset="0"/>
            </a:endParaRPr>
          </a:p>
          <a:p>
            <a:pPr marL="0" indent="0">
              <a:buNone/>
            </a:pPr>
            <a:r>
              <a:rPr lang="en-US" sz="3600" dirty="0">
                <a:latin typeface="Algerian" panose="04020705040A02060702" pitchFamily="82" charset="0"/>
              </a:rPr>
              <a:t>South Staffordshire Water Company Attack</a:t>
            </a:r>
          </a:p>
          <a:p>
            <a:pPr marL="0" indent="0">
              <a:buNone/>
            </a:pPr>
            <a:r>
              <a:rPr lang="en-US" dirty="0">
                <a:latin typeface="Times New Roman" panose="02020603050405020304" pitchFamily="18" charset="0"/>
                <a:cs typeface="Times New Roman" panose="02020603050405020304" pitchFamily="18" charset="0"/>
              </a:rPr>
              <a:t>In August 2022, the South Staffordshire Water Company reported an attack that caused a network disruption in its internal corporate network and a data loss. A cybercriminal ransomware group threatened to tamper with the water supplied by the company. The company disputed this claim. The criminals demanded payment to not release sensitive files and explain how the network breach happened</a:t>
            </a:r>
            <a:r>
              <a:rPr lang="en-US" sz="3600" dirty="0">
                <a:latin typeface="Algerian" panose="04020705040A02060702" pitchFamily="82" charset="0"/>
              </a:rPr>
              <a:t>.</a:t>
            </a:r>
          </a:p>
        </p:txBody>
      </p:sp>
    </p:spTree>
    <p:extLst>
      <p:ext uri="{BB962C8B-B14F-4D97-AF65-F5344CB8AC3E}">
        <p14:creationId xmlns:p14="http://schemas.microsoft.com/office/powerpoint/2010/main" val="2701604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D0EE95-D9CC-6C70-90E1-F9DCD4830602}"/>
              </a:ext>
            </a:extLst>
          </p:cNvPr>
          <p:cNvSpPr txBox="1"/>
          <p:nvPr/>
        </p:nvSpPr>
        <p:spPr>
          <a:xfrm>
            <a:off x="192505" y="558266"/>
            <a:ext cx="12114997" cy="5509200"/>
          </a:xfrm>
          <a:prstGeom prst="rect">
            <a:avLst/>
          </a:prstGeom>
          <a:noFill/>
        </p:spPr>
        <p:txBody>
          <a:bodyPr wrap="square">
            <a:spAutoFit/>
          </a:bodyPr>
          <a:lstStyle/>
          <a:p>
            <a:r>
              <a:rPr lang="en-US" sz="3600" dirty="0">
                <a:latin typeface="Algerian" panose="04020705040A02060702" pitchFamily="82" charset="0"/>
                <a:cs typeface="Times New Roman" panose="02020603050405020304" pitchFamily="18" charset="0"/>
              </a:rPr>
              <a:t>Montenegro Government Attack</a:t>
            </a:r>
          </a:p>
          <a:p>
            <a:r>
              <a:rPr lang="en-US" sz="2800" dirty="0">
                <a:latin typeface="Times New Roman" panose="02020603050405020304" pitchFamily="18" charset="0"/>
                <a:cs typeface="Times New Roman" panose="02020603050405020304" pitchFamily="18" charset="0"/>
              </a:rPr>
              <a:t>The government of Montenegro's digital IT infrastructure reported an unprecedented cyberattack in August 2022. No data breach occurred. However, certain governmental services and telecommunications experienced disruption, including border crossings and airport operations. The state-owned utility company, EPCG, switched to manual operations as a precautionary measure.</a:t>
            </a:r>
          </a:p>
          <a:p>
            <a:r>
              <a:rPr lang="en-US" sz="3600" dirty="0">
                <a:latin typeface="Algerian" panose="04020705040A02060702" pitchFamily="82" charset="0"/>
                <a:cs typeface="Times New Roman" panose="02020603050405020304" pitchFamily="18" charset="0"/>
              </a:rPr>
              <a:t>Estonian Government Attack</a:t>
            </a:r>
          </a:p>
          <a:p>
            <a:r>
              <a:rPr lang="en-US" sz="2800" dirty="0">
                <a:latin typeface="Times New Roman" panose="02020603050405020304" pitchFamily="18" charset="0"/>
                <a:cs typeface="Times New Roman" panose="02020603050405020304" pitchFamily="18" charset="0"/>
              </a:rPr>
              <a:t>A DDoS attack disrupted many Estonian government websites for several hours in April 2022. The attack targeted websites for the president, the Ministry of Foreign Affairs, the Police and Border Guard, the identification card webpage, and the state services digital portal. Estonia’s condemnation of the Russian war on Ukraine makes </a:t>
            </a:r>
            <a:r>
              <a:rPr lang="en-US" dirty="0"/>
              <a:t>the country a target for Russian hackers.</a:t>
            </a:r>
          </a:p>
        </p:txBody>
      </p:sp>
    </p:spTree>
    <p:extLst>
      <p:ext uri="{BB962C8B-B14F-4D97-AF65-F5344CB8AC3E}">
        <p14:creationId xmlns:p14="http://schemas.microsoft.com/office/powerpoint/2010/main" val="64311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62DEB-355F-A2DE-AC8B-423B9562E2AD}"/>
              </a:ext>
            </a:extLst>
          </p:cNvPr>
          <p:cNvPicPr>
            <a:picLocks noChangeAspect="1"/>
          </p:cNvPicPr>
          <p:nvPr/>
        </p:nvPicPr>
        <p:blipFill>
          <a:blip r:embed="rId2"/>
          <a:stretch>
            <a:fillRect/>
          </a:stretch>
        </p:blipFill>
        <p:spPr>
          <a:xfrm>
            <a:off x="1049154" y="1020277"/>
            <a:ext cx="10019899" cy="5699195"/>
          </a:xfrm>
          <a:prstGeom prst="rect">
            <a:avLst/>
          </a:prstGeom>
        </p:spPr>
      </p:pic>
    </p:spTree>
    <p:extLst>
      <p:ext uri="{BB962C8B-B14F-4D97-AF65-F5344CB8AC3E}">
        <p14:creationId xmlns:p14="http://schemas.microsoft.com/office/powerpoint/2010/main" val="1887079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8317985-4B33-7BE5-DC70-2E9FB46E55CE}"/>
              </a:ext>
            </a:extLst>
          </p:cNvPr>
          <p:cNvSpPr txBox="1"/>
          <p:nvPr/>
        </p:nvSpPr>
        <p:spPr>
          <a:xfrm>
            <a:off x="423512" y="655364"/>
            <a:ext cx="11903242" cy="6186309"/>
          </a:xfrm>
          <a:prstGeom prst="rect">
            <a:avLst/>
          </a:prstGeom>
          <a:noFill/>
        </p:spPr>
        <p:txBody>
          <a:bodyPr wrap="square">
            <a:spAutoFit/>
          </a:bodyPr>
          <a:lstStyle/>
          <a:p>
            <a:r>
              <a:rPr lang="en-US" sz="3600" dirty="0">
                <a:latin typeface="Algerian" panose="04020705040A02060702" pitchFamily="82" charset="0"/>
              </a:rPr>
              <a:t>Islamic Culture and Communication Organization Attack</a:t>
            </a:r>
          </a:p>
          <a:p>
            <a:r>
              <a:rPr lang="en-US" sz="2400" dirty="0"/>
              <a:t>The Iranian Islamic Culture and Communication Organization (ICCO) experienced a severe attack in July 2022. Six ICCO websites went down, and 15 others changed to photos of </a:t>
            </a:r>
            <a:r>
              <a:rPr lang="en-US" sz="2400" dirty="0" err="1"/>
              <a:t>Massoud</a:t>
            </a:r>
            <a:r>
              <a:rPr lang="en-US" sz="2400" dirty="0"/>
              <a:t> </a:t>
            </a:r>
            <a:r>
              <a:rPr lang="en-US" sz="2400" dirty="0" err="1"/>
              <a:t>Rajaivi</a:t>
            </a:r>
            <a:r>
              <a:rPr lang="en-US" sz="2400" dirty="0"/>
              <a:t>, the Iranian Resistance leader. Additionally, there was data destruction on 44 servers and hundreds of computers. The ICCO also lost 35 databases with highly-confidential information about money laundering, spies, and terrorists living abroad.</a:t>
            </a:r>
          </a:p>
          <a:p>
            <a:r>
              <a:rPr lang="en-US" sz="3600" dirty="0">
                <a:latin typeface="Algerian" panose="04020705040A02060702" pitchFamily="82" charset="0"/>
              </a:rPr>
              <a:t>Belgian Government and Military Attack</a:t>
            </a:r>
          </a:p>
          <a:p>
            <a:r>
              <a:rPr lang="en-US" sz="2800" dirty="0"/>
              <a:t>In July 2022, the Belgian government announced that three Chinese hacker groups, part of the known Chinese Advanced Persistent Threat actors, attacked Belgian public services and military defense forces. The Chinese government-sponsored attackers steal trade secrets and intelligence information. The Soft Cell Chinese group recently launched a new remote access trojan (RAT) malware in June 2022</a:t>
            </a:r>
          </a:p>
        </p:txBody>
      </p:sp>
    </p:spTree>
    <p:extLst>
      <p:ext uri="{BB962C8B-B14F-4D97-AF65-F5344CB8AC3E}">
        <p14:creationId xmlns:p14="http://schemas.microsoft.com/office/powerpoint/2010/main" val="3211188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1E1BD0-35D2-6EFA-8C97-3E509C7B0DED}"/>
              </a:ext>
            </a:extLst>
          </p:cNvPr>
          <p:cNvSpPr txBox="1"/>
          <p:nvPr/>
        </p:nvSpPr>
        <p:spPr>
          <a:xfrm>
            <a:off x="0" y="1307748"/>
            <a:ext cx="12192000" cy="5509200"/>
          </a:xfrm>
          <a:prstGeom prst="rect">
            <a:avLst/>
          </a:prstGeom>
          <a:noFill/>
        </p:spPr>
        <p:txBody>
          <a:bodyPr wrap="square">
            <a:spAutoFit/>
          </a:bodyPr>
          <a:lstStyle/>
          <a:p>
            <a:r>
              <a:rPr lang="en-US" sz="3600" dirty="0" err="1">
                <a:latin typeface="Algerian" panose="04020705040A02060702" pitchFamily="82" charset="0"/>
              </a:rPr>
              <a:t>ProxyLogon</a:t>
            </a:r>
            <a:r>
              <a:rPr lang="en-US" sz="3600" dirty="0">
                <a:latin typeface="Algerian" panose="04020705040A02060702" pitchFamily="82" charset="0"/>
              </a:rPr>
              <a:t> Cyberattack</a:t>
            </a:r>
          </a:p>
          <a:p>
            <a:r>
              <a:rPr lang="en-US" sz="2800" dirty="0"/>
              <a:t>One of the most damaging recent cyberattacks was a Microsoft Exchange server compromise that resulted in several zero-day vulnerabilities. The vulnerabilities, known as </a:t>
            </a:r>
            <a:r>
              <a:rPr lang="en-US" sz="2800" dirty="0" err="1"/>
              <a:t>ProxyLogon</a:t>
            </a:r>
            <a:r>
              <a:rPr lang="en-US" sz="2800" dirty="0"/>
              <a:t> and initially launched by the Hafnium hacking group, were first spotted by Microsoft in January and patched in March. However, more groups joined Hafnium in attacking unpatched systems, resulting in thousands of organizations being compromised</a:t>
            </a:r>
            <a:r>
              <a:rPr lang="en-US" dirty="0"/>
              <a:t>. </a:t>
            </a:r>
          </a:p>
          <a:p>
            <a:r>
              <a:rPr lang="en-US" sz="3600" dirty="0" err="1">
                <a:latin typeface="Algerian" panose="04020705040A02060702" pitchFamily="82" charset="0"/>
              </a:rPr>
              <a:t>MeetMindful</a:t>
            </a:r>
            <a:r>
              <a:rPr lang="en-US" sz="3600" dirty="0">
                <a:latin typeface="Algerian" panose="04020705040A02060702" pitchFamily="82" charset="0"/>
              </a:rPr>
              <a:t> Cybersecurity Breach</a:t>
            </a:r>
          </a:p>
          <a:p>
            <a:r>
              <a:rPr lang="en-US" sz="2800" dirty="0"/>
              <a:t>Dating app </a:t>
            </a:r>
            <a:r>
              <a:rPr lang="en-US" sz="2800" dirty="0" err="1"/>
              <a:t>MeetMindful</a:t>
            </a:r>
            <a:r>
              <a:rPr lang="en-US" sz="2800" dirty="0"/>
              <a:t> suffered a cybersecurity attack in January 2021, resulting in data of more than 2 million users being stolen and leaked. The hacking group behind the event managed to steal information like users’ full names and Facebook account tokens</a:t>
            </a:r>
          </a:p>
        </p:txBody>
      </p:sp>
    </p:spTree>
    <p:extLst>
      <p:ext uri="{BB962C8B-B14F-4D97-AF65-F5344CB8AC3E}">
        <p14:creationId xmlns:p14="http://schemas.microsoft.com/office/powerpoint/2010/main" val="1883175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0BDFB-C4CB-BA99-BA96-B89AFDE8E84A}"/>
              </a:ext>
            </a:extLst>
          </p:cNvPr>
          <p:cNvSpPr txBox="1"/>
          <p:nvPr/>
        </p:nvSpPr>
        <p:spPr>
          <a:xfrm>
            <a:off x="0" y="1107752"/>
            <a:ext cx="12192000" cy="5447645"/>
          </a:xfrm>
          <a:prstGeom prst="rect">
            <a:avLst/>
          </a:prstGeom>
          <a:noFill/>
        </p:spPr>
        <p:txBody>
          <a:bodyPr wrap="square">
            <a:spAutoFit/>
          </a:bodyPr>
          <a:lstStyle/>
          <a:p>
            <a:r>
              <a:rPr lang="en-US" sz="3600" dirty="0">
                <a:latin typeface="Algerian" panose="04020705040A02060702" pitchFamily="82" charset="0"/>
              </a:rPr>
              <a:t>Tether Attack</a:t>
            </a:r>
          </a:p>
          <a:p>
            <a:r>
              <a:rPr lang="en-US" sz="2400" dirty="0"/>
              <a:t>In March 2021, cyber criminals threatened to leak documents from the Tether cryptocurrency. The attackers claimed the data would “harm the Bitcoin ecosystem” and demanded a settlement fee of around 500 Bitcoin ($24 million), but Tether refused to pay.</a:t>
            </a:r>
          </a:p>
          <a:p>
            <a:r>
              <a:rPr lang="en-US" sz="3600" dirty="0">
                <a:latin typeface="Algerian" panose="04020705040A02060702" pitchFamily="82" charset="0"/>
              </a:rPr>
              <a:t>CNA Financial Breach</a:t>
            </a:r>
          </a:p>
          <a:p>
            <a:r>
              <a:rPr lang="en-US" sz="2400" dirty="0"/>
              <a:t>A ransomware attack on insurance firm CNA Financial left employees locked out of their systems and blocked from accessing corporate resources. The attack in March 2021 also involved company data being stolen, which led CNA Financial to reportedly pay the $40 million settlement fee</a:t>
            </a:r>
            <a:r>
              <a:rPr lang="en-US" dirty="0"/>
              <a:t>.</a:t>
            </a:r>
          </a:p>
          <a:p>
            <a:r>
              <a:rPr lang="en-US" sz="3600" dirty="0">
                <a:latin typeface="Algerian" panose="04020705040A02060702" pitchFamily="82" charset="0"/>
              </a:rPr>
              <a:t>Facebook Cyberattack</a:t>
            </a:r>
          </a:p>
          <a:p>
            <a:r>
              <a:rPr lang="en-US" sz="2400" dirty="0"/>
              <a:t>Data of more than 530 million Facebook users, including their names, Facebook IDs, dates of birth, and relationship status, was published online in April 2021. Facebook, now Meta, said the information was obtained through scraping in 2019.</a:t>
            </a:r>
          </a:p>
        </p:txBody>
      </p:sp>
    </p:spTree>
    <p:extLst>
      <p:ext uri="{BB962C8B-B14F-4D97-AF65-F5344CB8AC3E}">
        <p14:creationId xmlns:p14="http://schemas.microsoft.com/office/powerpoint/2010/main" val="3734260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7BDFEE-E9EB-FD23-1205-C31539EAA989}"/>
              </a:ext>
            </a:extLst>
          </p:cNvPr>
          <p:cNvSpPr txBox="1"/>
          <p:nvPr/>
        </p:nvSpPr>
        <p:spPr>
          <a:xfrm>
            <a:off x="0" y="0"/>
            <a:ext cx="12278627" cy="7294305"/>
          </a:xfrm>
          <a:prstGeom prst="rect">
            <a:avLst/>
          </a:prstGeom>
          <a:noFill/>
        </p:spPr>
        <p:txBody>
          <a:bodyPr wrap="square">
            <a:spAutoFit/>
          </a:bodyPr>
          <a:lstStyle/>
          <a:p>
            <a:r>
              <a:rPr lang="en-US" sz="3600" dirty="0">
                <a:latin typeface="Algerian" panose="04020705040A02060702" pitchFamily="82" charset="0"/>
              </a:rPr>
              <a:t>Colonial Pipeline Attack</a:t>
            </a:r>
          </a:p>
          <a:p>
            <a:r>
              <a:rPr lang="en-US" sz="2400" dirty="0"/>
              <a:t>The growing threat that advanced cybersecurity attacks pose to the world was highlighted by the Colonial Pipeline attack in May 2021. The fuel pipeline operator suffered a ransomware attack launched by the </a:t>
            </a:r>
            <a:r>
              <a:rPr lang="en-US" sz="2400" dirty="0" err="1"/>
              <a:t>DarkSide</a:t>
            </a:r>
            <a:r>
              <a:rPr lang="en-US" sz="2400" dirty="0"/>
              <a:t> hacking group, which led to fuel disruption and mass panic buying across the U.S.</a:t>
            </a:r>
          </a:p>
          <a:p>
            <a:r>
              <a:rPr lang="en-US" sz="3600" dirty="0" err="1">
                <a:latin typeface="Algerian" panose="04020705040A02060702" pitchFamily="82" charset="0"/>
              </a:rPr>
              <a:t>Omiai</a:t>
            </a:r>
            <a:r>
              <a:rPr lang="en-US" sz="3600" dirty="0">
                <a:latin typeface="Algerian" panose="04020705040A02060702" pitchFamily="82" charset="0"/>
              </a:rPr>
              <a:t> Cyberattack</a:t>
            </a:r>
          </a:p>
          <a:p>
            <a:r>
              <a:rPr lang="en-US" sz="2400" dirty="0"/>
              <a:t>An unauthorized entry cyberattack in May 2021 resulted in the exposure of 1.7 million users of the Japanese dating app </a:t>
            </a:r>
            <a:r>
              <a:rPr lang="en-US" sz="2400" dirty="0" err="1"/>
              <a:t>Omiai</a:t>
            </a:r>
            <a:r>
              <a:rPr lang="en-US" sz="2400" dirty="0"/>
              <a:t>.</a:t>
            </a:r>
          </a:p>
          <a:p>
            <a:r>
              <a:rPr lang="en-US" sz="2400" dirty="0"/>
              <a:t>Audi and Volkswagen Cybersecurity Breach</a:t>
            </a:r>
          </a:p>
          <a:p>
            <a:r>
              <a:rPr lang="en-US" sz="2400" dirty="0"/>
              <a:t>In June 2021, Audi and Volkswagen revealed a data breach had affected more than 3.3 million customers and prospective buyers, who were primarily U.S.-based. The breach was blamed on an associated vendor, which was purportedly responsible for exposing the data between August 2019 and May 2021</a:t>
            </a:r>
            <a:r>
              <a:rPr lang="en-US" dirty="0"/>
              <a:t>.</a:t>
            </a:r>
          </a:p>
          <a:p>
            <a:r>
              <a:rPr lang="en-US" sz="3600" dirty="0">
                <a:latin typeface="Algerian" panose="04020705040A02060702" pitchFamily="82" charset="0"/>
              </a:rPr>
              <a:t>Guntrader.uk Cyberattack</a:t>
            </a:r>
          </a:p>
          <a:p>
            <a:r>
              <a:rPr lang="en-US" sz="2400" dirty="0"/>
              <a:t>The United Kingdom’s trading website for guns and shooting equipment revealed that records of 100,000 gun owners had been stolen and published online in July 2021. Gun ownership is strictly controlled in the U.K., so the data breach of customers’ names and addresses caused significant privacy and safety concerns. </a:t>
            </a:r>
          </a:p>
        </p:txBody>
      </p:sp>
    </p:spTree>
    <p:extLst>
      <p:ext uri="{BB962C8B-B14F-4D97-AF65-F5344CB8AC3E}">
        <p14:creationId xmlns:p14="http://schemas.microsoft.com/office/powerpoint/2010/main" val="880144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784AE6-BB91-C123-BED7-8D38F3F1E6A3}"/>
              </a:ext>
            </a:extLst>
          </p:cNvPr>
          <p:cNvSpPr txBox="1"/>
          <p:nvPr/>
        </p:nvSpPr>
        <p:spPr>
          <a:xfrm>
            <a:off x="211755" y="558265"/>
            <a:ext cx="12076497" cy="5693866"/>
          </a:xfrm>
          <a:prstGeom prst="rect">
            <a:avLst/>
          </a:prstGeom>
          <a:noFill/>
        </p:spPr>
        <p:txBody>
          <a:bodyPr wrap="square">
            <a:spAutoFit/>
          </a:bodyPr>
          <a:lstStyle/>
          <a:p>
            <a:r>
              <a:rPr lang="en-US" sz="3600" dirty="0">
                <a:latin typeface="Algerian" panose="04020705040A02060702" pitchFamily="82" charset="0"/>
              </a:rPr>
              <a:t>T-Mobile Attack</a:t>
            </a:r>
          </a:p>
          <a:p>
            <a:r>
              <a:rPr lang="en-US" sz="2000" dirty="0"/>
              <a:t>In August 2021, telecoms firm T-Mobile suffered a cybersecurity breach that led to the data of around 50 million existing customers and prospects being stolen. The data, which included customer addresses, drivers' licenses, and social security numbers, was stolen by a 21-year-old, who claimed to have obtained around 106GB of information.</a:t>
            </a:r>
          </a:p>
          <a:p>
            <a:r>
              <a:rPr lang="en-US" sz="3600" dirty="0">
                <a:latin typeface="Algerian" panose="04020705040A02060702" pitchFamily="82" charset="0"/>
              </a:rPr>
              <a:t>Poly Network Breach</a:t>
            </a:r>
          </a:p>
          <a:p>
            <a:r>
              <a:rPr lang="en-US" sz="2000" dirty="0"/>
              <a:t>An attack on Poly Network in August 2021 proved that cybersecurity breaches on cryptocurrency firms are on the rise. The blockchain firm revealed an Ethereum smart contract hack resulted in cyber criminals stealing cryptocurrency worth more than $600 million</a:t>
            </a:r>
            <a:r>
              <a:rPr lang="en-US" dirty="0"/>
              <a:t>.</a:t>
            </a:r>
          </a:p>
          <a:p>
            <a:r>
              <a:rPr lang="en-US" sz="3600" dirty="0">
                <a:latin typeface="Algerian" panose="04020705040A02060702" pitchFamily="82" charset="0"/>
              </a:rPr>
              <a:t>AP-HP Attack</a:t>
            </a:r>
          </a:p>
          <a:p>
            <a:r>
              <a:rPr lang="en-US" sz="2000" dirty="0"/>
              <a:t>Cybersecurity attacks on medical organizations and healthcare firms are also increasing. As a result of the hack on AP-HP, a Paris public hospital system, in September 2021, cyber criminals stole personal data belonging to around 1.4 million people who were tested for COVID-19 in 2020. </a:t>
            </a:r>
          </a:p>
          <a:p>
            <a:r>
              <a:rPr lang="en-US" sz="3600" dirty="0">
                <a:latin typeface="Algerian" panose="04020705040A02060702" pitchFamily="82" charset="0"/>
              </a:rPr>
              <a:t>Cream Finance Breach</a:t>
            </a:r>
          </a:p>
          <a:p>
            <a:r>
              <a:rPr lang="en-US" sz="2000" dirty="0"/>
              <a:t>Cream Finance, a decentralized finance firm, suffered a vulnerability in its project’s market system. The hack, which was revealed in September 2021, caused losses worth $34 million.</a:t>
            </a:r>
          </a:p>
        </p:txBody>
      </p:sp>
    </p:spTree>
    <p:extLst>
      <p:ext uri="{BB962C8B-B14F-4D97-AF65-F5344CB8AC3E}">
        <p14:creationId xmlns:p14="http://schemas.microsoft.com/office/powerpoint/2010/main" val="1165040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2D6CF7-A34B-068A-0423-D372947850EC}"/>
              </a:ext>
            </a:extLst>
          </p:cNvPr>
          <p:cNvSpPr txBox="1"/>
          <p:nvPr/>
        </p:nvSpPr>
        <p:spPr>
          <a:xfrm>
            <a:off x="221380" y="182880"/>
            <a:ext cx="11970619" cy="6295514"/>
          </a:xfrm>
          <a:prstGeom prst="rect">
            <a:avLst/>
          </a:prstGeom>
          <a:noFill/>
        </p:spPr>
        <p:txBody>
          <a:bodyPr wrap="square">
            <a:spAutoFit/>
          </a:bodyPr>
          <a:lstStyle/>
          <a:p>
            <a:r>
              <a:rPr lang="en-US" sz="3600" dirty="0">
                <a:latin typeface="Algerian" panose="04020705040A02060702" pitchFamily="82" charset="0"/>
              </a:rPr>
              <a:t>Concepts learned within the given course:</a:t>
            </a:r>
          </a:p>
          <a:p>
            <a:endParaRPr lang="en-US" dirty="0"/>
          </a:p>
          <a:p>
            <a:r>
              <a:rPr lang="en-US" sz="3600" dirty="0">
                <a:latin typeface="Algerian" panose="04020705040A02060702" pitchFamily="82" charset="0"/>
              </a:rPr>
              <a:t>Hacking : </a:t>
            </a:r>
          </a:p>
          <a:p>
            <a:r>
              <a:rPr lang="en-US" sz="2400" dirty="0"/>
              <a:t>Hacker is the one who is smart enough to steal the information such as business data, personal data, financial information, credit card information, username and password from the system he is unauthorized to get this information by taking unauthorized control over that system using different tools and techniques. These vulnerability or weakness can be used by the hacker to commit crime or to take advantages of remote machine.</a:t>
            </a:r>
          </a:p>
          <a:p>
            <a:endParaRPr lang="en-US" sz="2400" dirty="0"/>
          </a:p>
          <a:p>
            <a:r>
              <a:rPr lang="en-US" sz="2400" dirty="0"/>
              <a:t>Information Security is that the practice of protecting information from unauthorized access, usage, disclosure, disruption, modification, inspection, copying or destruction  Information can be defined as the "Processed Data" which contains some meaningful message  Information does not depend on language; it can be a chain of symbols, mental stimuli of living beings  The meaning of information depends on time, place and situation. As per the time and situation information may vary  Information security techniques can be defined as the ways and means used to secure our personal or private information from being hacked or misused.</a:t>
            </a:r>
          </a:p>
        </p:txBody>
      </p:sp>
    </p:spTree>
    <p:extLst>
      <p:ext uri="{BB962C8B-B14F-4D97-AF65-F5344CB8AC3E}">
        <p14:creationId xmlns:p14="http://schemas.microsoft.com/office/powerpoint/2010/main" val="3517937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02145F-BA14-5AA2-F8DF-CE42052B4918}"/>
              </a:ext>
            </a:extLst>
          </p:cNvPr>
          <p:cNvSpPr txBox="1"/>
          <p:nvPr/>
        </p:nvSpPr>
        <p:spPr>
          <a:xfrm>
            <a:off x="0" y="535900"/>
            <a:ext cx="12192000" cy="5970865"/>
          </a:xfrm>
          <a:prstGeom prst="rect">
            <a:avLst/>
          </a:prstGeom>
          <a:noFill/>
        </p:spPr>
        <p:txBody>
          <a:bodyPr wrap="square">
            <a:spAutoFit/>
          </a:bodyPr>
          <a:lstStyle/>
          <a:p>
            <a:pPr marL="0" marR="0" algn="just">
              <a:spcBef>
                <a:spcPts val="0"/>
              </a:spcBef>
              <a:spcAft>
                <a:spcPts val="0"/>
              </a:spcAft>
            </a:pPr>
            <a:r>
              <a:rPr lang="en-IN" sz="3600" dirty="0">
                <a:solidFill>
                  <a:srgbClr val="000000"/>
                </a:solidFill>
                <a:effectLst/>
                <a:latin typeface="Algerian" panose="04020705040A02060702" pitchFamily="82" charset="0"/>
                <a:ea typeface="Times New Roman" panose="02020603050405020304" pitchFamily="18" charset="0"/>
              </a:rPr>
              <a:t>Ethical Hacking : </a:t>
            </a:r>
            <a:r>
              <a:rPr lang="en-IN" sz="2000" dirty="0">
                <a:solidFill>
                  <a:srgbClr val="000000"/>
                </a:solidFill>
                <a:effectLst/>
                <a:latin typeface="Times New Roman" panose="02020603050405020304" pitchFamily="18" charset="0"/>
                <a:ea typeface="Times New Roman" panose="02020603050405020304" pitchFamily="18" charset="0"/>
              </a:rPr>
              <a:t>Ethical Hacking involves in use of hacking tools, tricks and techniques to identify vulnerabilities to ensure system security. It is also called as penetration testing Ethical</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solidFill>
                  <a:srgbClr val="000000"/>
                </a:solidFill>
                <a:effectLst/>
                <a:latin typeface="Times New Roman" panose="02020603050405020304" pitchFamily="18" charset="0"/>
                <a:ea typeface="Times New Roman" panose="02020603050405020304" pitchFamily="18" charset="0"/>
              </a:rPr>
              <a:t> </a:t>
            </a:r>
            <a:r>
              <a:rPr lang="en-IN" sz="3200" dirty="0">
                <a:solidFill>
                  <a:srgbClr val="000000"/>
                </a:solidFill>
                <a:effectLst/>
                <a:latin typeface="Algerian" panose="04020705040A02060702" pitchFamily="82" charset="0"/>
                <a:ea typeface="Times New Roman" panose="02020603050405020304" pitchFamily="18" charset="0"/>
              </a:rPr>
              <a:t>Hacker : </a:t>
            </a:r>
            <a:r>
              <a:rPr lang="en-IN" sz="2000" dirty="0">
                <a:solidFill>
                  <a:srgbClr val="000000"/>
                </a:solidFill>
                <a:effectLst/>
                <a:latin typeface="Times New Roman" panose="02020603050405020304" pitchFamily="18" charset="0"/>
                <a:ea typeface="Times New Roman" panose="02020603050405020304" pitchFamily="18" charset="0"/>
              </a:rPr>
              <a:t>An ethical hacker is a expert in cybersecurity and who attacks a security system on behalf of its owners and seeking vulnerabilities that a malicious hacker could exploit.</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3600"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sz="3600" dirty="0">
                <a:solidFill>
                  <a:srgbClr val="000000"/>
                </a:solidFill>
                <a:effectLst/>
                <a:latin typeface="Algerian" panose="04020705040A02060702" pitchFamily="82" charset="0"/>
                <a:ea typeface="Times New Roman" panose="02020603050405020304" pitchFamily="18" charset="0"/>
              </a:rPr>
              <a:t>Phases of Hacking:</a:t>
            </a:r>
            <a:endParaRPr lang="en-US" sz="3600" dirty="0">
              <a:effectLst/>
              <a:latin typeface="Algerian" panose="04020705040A02060702" pitchFamily="82" charset="0"/>
              <a:ea typeface="Times New Roman" panose="02020603050405020304" pitchFamily="18" charset="0"/>
            </a:endParaRPr>
          </a:p>
          <a:p>
            <a:pPr marL="0" marR="0" algn="just">
              <a:spcBef>
                <a:spcPts val="0"/>
              </a:spcBef>
              <a:spcAft>
                <a:spcPts val="0"/>
              </a:spcAft>
            </a:pPr>
            <a:r>
              <a:rPr lang="en-IN" sz="3200" dirty="0">
                <a:solidFill>
                  <a:srgbClr val="000000"/>
                </a:solidFill>
                <a:effectLst/>
                <a:latin typeface="Algerian" panose="04020705040A02060702" pitchFamily="82" charset="0"/>
                <a:ea typeface="Times New Roman" panose="02020603050405020304" pitchFamily="18" charset="0"/>
              </a:rPr>
              <a:t>Foot printing: </a:t>
            </a:r>
            <a:r>
              <a:rPr lang="en-IN" sz="2000" dirty="0">
                <a:solidFill>
                  <a:srgbClr val="000000"/>
                </a:solidFill>
                <a:effectLst/>
                <a:latin typeface="Times New Roman" panose="02020603050405020304" pitchFamily="18" charset="0"/>
                <a:ea typeface="Times New Roman" panose="02020603050405020304" pitchFamily="18" charset="0"/>
              </a:rPr>
              <a:t>Reconnaissance/Information Gathering refers to gathering Information about the Target. This was the first step of Hacking and the aim is to gather as much as information Target.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3200" dirty="0">
                <a:solidFill>
                  <a:srgbClr val="000000"/>
                </a:solidFill>
                <a:effectLst/>
                <a:latin typeface="Algerian" panose="04020705040A02060702" pitchFamily="82" charset="0"/>
                <a:ea typeface="Times New Roman" panose="02020603050405020304" pitchFamily="18" charset="0"/>
              </a:rPr>
              <a:t>Scanning:</a:t>
            </a:r>
            <a:r>
              <a:rPr lang="en-IN" sz="3200" dirty="0">
                <a:solidFill>
                  <a:srgbClr val="000000"/>
                </a:solidFill>
                <a:effectLst/>
                <a:latin typeface="Times New Roman" panose="02020603050405020304" pitchFamily="18" charset="0"/>
                <a:ea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rPr>
              <a:t>Scanning refers to the pre-attack phase when the Hacker scans the Network or Website using in a general manner or using specific information gathered during the first step of Reconnaissance. This is an Active State of Gathering Information. </a:t>
            </a:r>
            <a:endParaRPr lang="en-US" sz="20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9928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2FECE-5C01-0AC5-DEB7-08B086339679}"/>
              </a:ext>
            </a:extLst>
          </p:cNvPr>
          <p:cNvSpPr txBox="1"/>
          <p:nvPr/>
        </p:nvSpPr>
        <p:spPr>
          <a:xfrm>
            <a:off x="0" y="615251"/>
            <a:ext cx="12192000" cy="7294305"/>
          </a:xfrm>
          <a:prstGeom prst="rect">
            <a:avLst/>
          </a:prstGeom>
          <a:noFill/>
        </p:spPr>
        <p:txBody>
          <a:bodyPr wrap="square">
            <a:spAutoFit/>
          </a:bodyPr>
          <a:lstStyle/>
          <a:p>
            <a:r>
              <a:rPr lang="en-US" sz="3600" dirty="0">
                <a:latin typeface="Algerian" panose="04020705040A02060702" pitchFamily="82" charset="0"/>
              </a:rPr>
              <a:t>Target Information: </a:t>
            </a:r>
            <a:r>
              <a:rPr lang="en-US" sz="2800" dirty="0"/>
              <a:t>OS of the Target Open Port and Services Vulnerable Applications</a:t>
            </a:r>
          </a:p>
          <a:p>
            <a:endParaRPr lang="en-US" sz="2400" dirty="0"/>
          </a:p>
          <a:p>
            <a:endParaRPr lang="en-US" sz="2400" dirty="0"/>
          </a:p>
          <a:p>
            <a:endParaRPr lang="en-US" dirty="0"/>
          </a:p>
          <a:p>
            <a:r>
              <a:rPr lang="en-US" sz="3600" dirty="0">
                <a:latin typeface="Algerian" panose="04020705040A02060702" pitchFamily="82" charset="0"/>
              </a:rPr>
              <a:t>Gaining Access: </a:t>
            </a:r>
            <a:r>
              <a:rPr lang="en-US" sz="2800" dirty="0"/>
              <a:t>Gaining Access refers to the Attack stage. In this Step, the Hacker will launch an Attack on the System, on the Basis of the Information Gathered during the First 2 Steps, of Reconnaissance and Scanning. Maintaining Access: Maintaining Access refers to a stage which is Post-Exploitation or Post-Attack. This is done once the Hacker “owns” the System. In order to Maintain Access to the Hacked system and control it remotely. Clearing Tracks: Covering Tracks refers to actions performed by a Hacker, Post-Exploitation, which helps is increasing the Time for which the System Compromise goes un-detected and similarly, the attacker does not get traced back.</a:t>
            </a:r>
          </a:p>
          <a:p>
            <a:endParaRPr lang="en-US" sz="2800" dirty="0"/>
          </a:p>
          <a:p>
            <a:endParaRPr lang="en-US" dirty="0"/>
          </a:p>
          <a:p>
            <a:endParaRPr lang="en-US" dirty="0"/>
          </a:p>
          <a:p>
            <a:endParaRPr lang="en-US" dirty="0"/>
          </a:p>
        </p:txBody>
      </p:sp>
    </p:spTree>
    <p:extLst>
      <p:ext uri="{BB962C8B-B14F-4D97-AF65-F5344CB8AC3E}">
        <p14:creationId xmlns:p14="http://schemas.microsoft.com/office/powerpoint/2010/main" val="2519333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3F5F4-71CA-130B-F94C-9D1DE6263BC4}"/>
              </a:ext>
            </a:extLst>
          </p:cNvPr>
          <p:cNvPicPr>
            <a:picLocks noChangeAspect="1"/>
          </p:cNvPicPr>
          <p:nvPr/>
        </p:nvPicPr>
        <p:blipFill>
          <a:blip r:embed="rId2"/>
          <a:stretch>
            <a:fillRect/>
          </a:stretch>
        </p:blipFill>
        <p:spPr>
          <a:xfrm>
            <a:off x="0" y="0"/>
            <a:ext cx="12110147" cy="6858000"/>
          </a:xfrm>
          <a:prstGeom prst="rect">
            <a:avLst/>
          </a:prstGeom>
        </p:spPr>
      </p:pic>
    </p:spTree>
    <p:extLst>
      <p:ext uri="{BB962C8B-B14F-4D97-AF65-F5344CB8AC3E}">
        <p14:creationId xmlns:p14="http://schemas.microsoft.com/office/powerpoint/2010/main" val="125586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B1D3E-1DFC-7E2E-B270-BEC8FA61FA28}"/>
              </a:ext>
            </a:extLst>
          </p:cNvPr>
          <p:cNvPicPr>
            <a:picLocks noChangeAspect="1"/>
          </p:cNvPicPr>
          <p:nvPr/>
        </p:nvPicPr>
        <p:blipFill>
          <a:blip r:embed="rId2"/>
          <a:stretch>
            <a:fillRect/>
          </a:stretch>
        </p:blipFill>
        <p:spPr>
          <a:xfrm>
            <a:off x="0" y="442762"/>
            <a:ext cx="12192000" cy="6415238"/>
          </a:xfrm>
          <a:prstGeom prst="rect">
            <a:avLst/>
          </a:prstGeom>
        </p:spPr>
      </p:pic>
    </p:spTree>
    <p:extLst>
      <p:ext uri="{BB962C8B-B14F-4D97-AF65-F5344CB8AC3E}">
        <p14:creationId xmlns:p14="http://schemas.microsoft.com/office/powerpoint/2010/main" val="1491275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9685-D4BA-DC0B-2146-14C12775CED3}"/>
              </a:ext>
            </a:extLst>
          </p:cNvPr>
          <p:cNvSpPr>
            <a:spLocks noGrp="1"/>
          </p:cNvSpPr>
          <p:nvPr>
            <p:ph type="title"/>
          </p:nvPr>
        </p:nvSpPr>
        <p:spPr>
          <a:xfrm>
            <a:off x="0" y="1"/>
            <a:ext cx="12192000" cy="904774"/>
          </a:xfrm>
        </p:spPr>
        <p:txBody>
          <a:bodyPr>
            <a:normAutofit/>
          </a:bodyPr>
          <a:lstStyle/>
          <a:p>
            <a:r>
              <a:rPr lang="en-US" sz="4800" dirty="0"/>
              <a:t>Result:-</a:t>
            </a:r>
          </a:p>
        </p:txBody>
      </p:sp>
      <p:sp>
        <p:nvSpPr>
          <p:cNvPr id="3" name="Content Placeholder 2">
            <a:extLst>
              <a:ext uri="{FF2B5EF4-FFF2-40B4-BE49-F238E27FC236}">
                <a16:creationId xmlns:a16="http://schemas.microsoft.com/office/drawing/2014/main" id="{2E7D3D84-C782-F157-9695-F38AB28EC3B4}"/>
              </a:ext>
            </a:extLst>
          </p:cNvPr>
          <p:cNvSpPr>
            <a:spLocks noGrp="1"/>
          </p:cNvSpPr>
          <p:nvPr>
            <p:ph idx="1"/>
          </p:nvPr>
        </p:nvSpPr>
        <p:spPr>
          <a:xfrm>
            <a:off x="0" y="904775"/>
            <a:ext cx="12192000" cy="5953224"/>
          </a:xfrm>
        </p:spPr>
        <p:txBody>
          <a:bodyPr>
            <a:normAutofit/>
          </a:bodyPr>
          <a:lstStyle/>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The windows 11 showed a number of open ports on scanning the system for open ports through Intense scan module of the Nmap tool.</a:t>
            </a:r>
          </a:p>
          <a:p>
            <a:pPr>
              <a:buFont typeface="Wingdings" panose="05000000000000000000" pitchFamily="2" charset="2"/>
              <a:buChar char="Ø"/>
            </a:pPr>
            <a:r>
              <a:rPr lang="en-US" dirty="0">
                <a:effectLst/>
                <a:latin typeface="Calibri" panose="020F0502020204030204" pitchFamily="34" charset="0"/>
                <a:ea typeface="Calibri" panose="020F0502020204030204" pitchFamily="34" charset="0"/>
                <a:cs typeface="Gautami" panose="020B0502040204020203" pitchFamily="34" charset="0"/>
              </a:rPr>
              <a:t>Scanning the kali Linux system first through the Nmap and Nmap -p command showed that there were no open ports.</a:t>
            </a:r>
          </a:p>
          <a:p>
            <a:pPr marR="0" lvl="0" algn="just">
              <a:lnSpc>
                <a:spcPct val="107000"/>
              </a:lnSpc>
              <a:spcBef>
                <a:spcPts val="0"/>
              </a:spcBef>
              <a:spcAft>
                <a:spcPts val="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The scanning on windows 7 machine showed 0 open ports.</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marR="0" lvl="0" algn="just">
              <a:lnSpc>
                <a:spcPct val="107000"/>
              </a:lnSpc>
              <a:spcBef>
                <a:spcPts val="0"/>
              </a:spcBef>
              <a:spcAft>
                <a:spcPts val="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Any open ports can be used by the Hacker or attacker to send Trojans at the particular open port.</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marR="0" lvl="0" algn="just">
              <a:lnSpc>
                <a:spcPct val="107000"/>
              </a:lnSpc>
              <a:spcBef>
                <a:spcPts val="0"/>
              </a:spcBef>
              <a:spcAft>
                <a:spcPts val="800"/>
              </a:spcAft>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cs typeface="Gautami" panose="020B0502040204020203" pitchFamily="34" charset="0"/>
              </a:rPr>
              <a:t>It is also possible to perform DOS attacks on these open ports.</a:t>
            </a:r>
            <a:endParaRPr lang="en-US" dirty="0">
              <a:effectLst/>
              <a:latin typeface="Calibri" panose="020F0502020204030204" pitchFamily="34" charset="0"/>
              <a:ea typeface="Calibri" panose="020F0502020204030204" pitchFamily="34" charset="0"/>
              <a:cs typeface="Gautami" panose="020B0502040204020203" pitchFamily="34" charset="0"/>
            </a:endParaRPr>
          </a:p>
          <a:p>
            <a:pPr>
              <a:buFont typeface="Wingdings" panose="05000000000000000000" pitchFamily="2" charset="2"/>
              <a:buChar char="Ø"/>
            </a:pPr>
            <a:r>
              <a:rPr lang="en-IN" dirty="0">
                <a:effectLst/>
                <a:latin typeface="Times New Roman" panose="02020603050405020304" pitchFamily="18" charset="0"/>
                <a:ea typeface="Calibri" panose="020F0502020204030204" pitchFamily="34" charset="0"/>
              </a:rPr>
              <a:t>Also additional information such as the type of OS creation time becomes available through the Nmap tool scanning</a:t>
            </a:r>
            <a:endParaRPr lang="en-US" sz="4000" dirty="0">
              <a:effectLst/>
              <a:latin typeface="Calibri" panose="020F0502020204030204" pitchFamily="34" charset="0"/>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258498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E59D2-E927-795B-45E4-0A35438AAFDF}"/>
              </a:ext>
            </a:extLst>
          </p:cNvPr>
          <p:cNvSpPr>
            <a:spLocks noGrp="1"/>
          </p:cNvSpPr>
          <p:nvPr>
            <p:ph type="title"/>
          </p:nvPr>
        </p:nvSpPr>
        <p:spPr>
          <a:xfrm>
            <a:off x="0" y="519763"/>
            <a:ext cx="12192000" cy="644893"/>
          </a:xfrm>
        </p:spPr>
        <p:txBody>
          <a:bodyPr>
            <a:normAutofit fontScale="90000"/>
          </a:bodyPr>
          <a:lstStyle/>
          <a:p>
            <a:r>
              <a:rPr lang="en-IN" sz="4900" dirty="0">
                <a:effectLst/>
                <a:latin typeface="Times New Roman" panose="02020603050405020304" pitchFamily="18" charset="0"/>
                <a:ea typeface="Calibri" panose="020F0502020204030204" pitchFamily="34" charset="0"/>
                <a:cs typeface="Gautami" panose="020B0502040204020203" pitchFamily="34" charset="0"/>
              </a:rPr>
              <a:t>Prevention of leaving any ports open:-</a:t>
            </a:r>
            <a:br>
              <a:rPr lang="en-US" sz="1800" dirty="0">
                <a:effectLst/>
                <a:latin typeface="Calibri" panose="020F0502020204030204" pitchFamily="34" charset="0"/>
                <a:ea typeface="Calibri" panose="020F0502020204030204" pitchFamily="34" charset="0"/>
                <a:cs typeface="Gautami" panose="020B0502040204020203" pitchFamily="34" charset="0"/>
              </a:rPr>
            </a:br>
            <a:endParaRPr lang="en-US" dirty="0"/>
          </a:p>
        </p:txBody>
      </p:sp>
      <p:sp>
        <p:nvSpPr>
          <p:cNvPr id="3" name="Content Placeholder 2">
            <a:extLst>
              <a:ext uri="{FF2B5EF4-FFF2-40B4-BE49-F238E27FC236}">
                <a16:creationId xmlns:a16="http://schemas.microsoft.com/office/drawing/2014/main" id="{5E7E299B-1892-D5E1-C287-969796E7F3C0}"/>
              </a:ext>
            </a:extLst>
          </p:cNvPr>
          <p:cNvSpPr>
            <a:spLocks noGrp="1"/>
          </p:cNvSpPr>
          <p:nvPr>
            <p:ph idx="1"/>
          </p:nvPr>
        </p:nvSpPr>
        <p:spPr>
          <a:xfrm>
            <a:off x="0" y="1164657"/>
            <a:ext cx="12191999" cy="5693342"/>
          </a:xfrm>
        </p:spPr>
        <p:txBody>
          <a:bodyPr>
            <a:normAutofit fontScale="55000" lnSpcReduction="20000"/>
          </a:bodyPr>
          <a:lstStyle/>
          <a:p>
            <a:pPr>
              <a:buFont typeface="Wingdings" panose="05000000000000000000" pitchFamily="2" charset="2"/>
              <a:buChar char="Ø"/>
            </a:pPr>
            <a:r>
              <a:rPr lang="en-US" dirty="0"/>
              <a:t> The following filters detect and/or block port scans and host sweeps.</a:t>
            </a:r>
          </a:p>
          <a:p>
            <a:pPr marL="0" indent="0">
              <a:buNone/>
            </a:pPr>
            <a:r>
              <a:rPr lang="en-US" dirty="0"/>
              <a:t>1)	  7000: TCP: Port Scan</a:t>
            </a:r>
          </a:p>
          <a:p>
            <a:pPr marL="0" indent="0">
              <a:buNone/>
            </a:pPr>
            <a:r>
              <a:rPr lang="en-US" dirty="0"/>
              <a:t>2)	 7001: UDP: Port Scan</a:t>
            </a:r>
          </a:p>
          <a:p>
            <a:pPr marL="0" indent="0">
              <a:buNone/>
            </a:pPr>
            <a:r>
              <a:rPr lang="en-US" dirty="0"/>
              <a:t>3)	 7002: TCP: Host Sweep</a:t>
            </a:r>
          </a:p>
          <a:p>
            <a:pPr marL="0" indent="0">
              <a:buNone/>
            </a:pPr>
            <a:r>
              <a:rPr lang="en-US" dirty="0"/>
              <a:t>4)	 7003: UDP: Host Sweep</a:t>
            </a:r>
          </a:p>
          <a:p>
            <a:pPr marL="0" indent="0">
              <a:buNone/>
            </a:pPr>
            <a:r>
              <a:rPr lang="en-US" dirty="0"/>
              <a:t>5)	 7004: ICMP: Host Sweep</a:t>
            </a:r>
          </a:p>
          <a:p>
            <a:pPr marL="514350" indent="-514350">
              <a:buAutoNum type="arabicParenR" startAt="6"/>
            </a:pPr>
            <a:r>
              <a:rPr lang="en-US" dirty="0"/>
              <a:t>7016: ICMPv6: Host Sweep</a:t>
            </a:r>
          </a:p>
          <a:p>
            <a:pPr>
              <a:buFont typeface="Wingdings" panose="05000000000000000000" pitchFamily="2" charset="2"/>
              <a:buChar char="Ø"/>
            </a:pPr>
            <a:r>
              <a:rPr lang="en-IN" sz="3600" dirty="0">
                <a:solidFill>
                  <a:srgbClr val="222222"/>
                </a:solidFill>
                <a:effectLst/>
                <a:latin typeface="Times New Roman" panose="02020603050405020304" pitchFamily="18" charset="0"/>
                <a:ea typeface="Times New Roman" panose="02020603050405020304" pitchFamily="18" charset="0"/>
              </a:rPr>
              <a:t>These filters ignore the following types of traffic:</a:t>
            </a:r>
            <a:endParaRPr lang="en-US" sz="3600" dirty="0">
              <a:effectLst/>
              <a:latin typeface="Times New Roman" panose="02020603050405020304" pitchFamily="18" charset="0"/>
              <a:ea typeface="Times New Roman" panose="02020603050405020304" pitchFamily="18" charset="0"/>
            </a:endParaRPr>
          </a:p>
          <a:p>
            <a:pPr marL="0" marR="0" lvl="0" indent="0" algn="just">
              <a:lnSpc>
                <a:spcPts val="1800"/>
              </a:lnSpc>
              <a:spcBef>
                <a:spcPts val="1200"/>
              </a:spcBef>
              <a:spcAft>
                <a:spcPts val="1200"/>
              </a:spcAft>
              <a:buSzPts val="1000"/>
              <a:buNone/>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blocked or trusted by a Traffic Management filter</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trusted flow due to Trust as an Action</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blocked or trusted by IP Reputation</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lvl="0" indent="-342900" algn="just">
              <a:lnSpc>
                <a:spcPts val="1800"/>
              </a:lnSpc>
              <a:spcBef>
                <a:spcPts val="1200"/>
              </a:spcBef>
              <a:spcAft>
                <a:spcPts val="1200"/>
              </a:spcAft>
              <a:buSzPts val="1000"/>
              <a:buFont typeface="+mj-lt"/>
              <a:buAutoNum type="arabicParenR"/>
              <a:tabLst>
                <a:tab pos="457200" algn="l"/>
              </a:tabLst>
            </a:pPr>
            <a:r>
              <a:rPr lang="en-IN" sz="3600" dirty="0">
                <a:solidFill>
                  <a:srgbClr val="222222"/>
                </a:solidFill>
                <a:effectLst/>
                <a:latin typeface="Times New Roman" panose="02020603050405020304" pitchFamily="18" charset="0"/>
                <a:ea typeface="Times New Roman" panose="02020603050405020304" pitchFamily="18" charset="0"/>
                <a:cs typeface="Gautami" panose="020B0502040204020203" pitchFamily="34" charset="0"/>
              </a:rPr>
              <a:t> matches an inspection-bypass rule</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342900" marR="0" indent="-571500" algn="just">
              <a:lnSpc>
                <a:spcPts val="1800"/>
              </a:lnSpc>
              <a:spcBef>
                <a:spcPts val="1200"/>
              </a:spcBef>
              <a:spcAft>
                <a:spcPts val="1200"/>
              </a:spcAft>
              <a:buFont typeface="Wingdings" panose="05000000000000000000" pitchFamily="2" charset="2"/>
              <a:buChar char="Ø"/>
            </a:pP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When a attacker try to port scan your server, first because of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iptable</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attacker will not get any information which port is open. Second the Attacking IP address will be blacklisted for 24 Hour (You can change it in script) . Third , after that attacker will not able to open access anything for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eg.</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even attacker will not see any website running on server via web browser, not able to </a:t>
            </a:r>
            <a:r>
              <a:rPr lang="en-IN" sz="3600" dirty="0" err="1">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ssh</a:t>
            </a:r>
            <a:r>
              <a:rPr lang="en-IN" sz="3600" dirty="0">
                <a:solidFill>
                  <a:srgbClr val="000000"/>
                </a:solidFill>
                <a:effectLst/>
                <a:latin typeface="Times New Roman" panose="02020603050405020304" pitchFamily="18" charset="0"/>
                <a:ea typeface="Calibri" panose="020F0502020204030204" pitchFamily="34" charset="0"/>
                <a:cs typeface="Gautami" panose="020B0502040204020203" pitchFamily="34" charset="0"/>
              </a:rPr>
              <a:t>, telnet also. Means completely restricted.</a:t>
            </a:r>
            <a:endParaRPr lang="en-US" sz="3600" dirty="0">
              <a:effectLst/>
              <a:latin typeface="Calibri" panose="020F0502020204030204" pitchFamily="34" charset="0"/>
              <a:ea typeface="Calibri" panose="020F0502020204030204" pitchFamily="34" charset="0"/>
              <a:cs typeface="Gautami" panose="020B0502040204020203" pitchFamily="34" charset="0"/>
            </a:endParaRPr>
          </a:p>
          <a:p>
            <a:pPr marL="514350" indent="-514350">
              <a:buAutoNum type="arabicParenR" startAt="6"/>
            </a:pPr>
            <a:endParaRPr lang="en-US" sz="6500" dirty="0"/>
          </a:p>
          <a:p>
            <a:endParaRPr lang="en-US" dirty="0"/>
          </a:p>
        </p:txBody>
      </p:sp>
    </p:spTree>
    <p:extLst>
      <p:ext uri="{BB962C8B-B14F-4D97-AF65-F5344CB8AC3E}">
        <p14:creationId xmlns:p14="http://schemas.microsoft.com/office/powerpoint/2010/main" val="125757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AABD-0BE3-FBAC-6165-400C4ED3F8E4}"/>
              </a:ext>
            </a:extLst>
          </p:cNvPr>
          <p:cNvSpPr>
            <a:spLocks noGrp="1"/>
          </p:cNvSpPr>
          <p:nvPr>
            <p:ph type="title"/>
          </p:nvPr>
        </p:nvSpPr>
        <p:spPr>
          <a:xfrm>
            <a:off x="0" y="1"/>
            <a:ext cx="12192000" cy="1116530"/>
          </a:xfrm>
        </p:spPr>
        <p:txBody>
          <a:bodyPr>
            <a:noAutofit/>
          </a:bodyPr>
          <a:lstStyle/>
          <a:p>
            <a:r>
              <a:rPr lang="en-US" sz="1600" dirty="0">
                <a:latin typeface="Arial Black" panose="020B0A04020102020204" pitchFamily="34" charset="0"/>
              </a:rPr>
              <a:t>2.Test the System Security by using </a:t>
            </a:r>
            <a:r>
              <a:rPr lang="en-US" sz="1600" dirty="0" err="1">
                <a:latin typeface="Arial Black" panose="020B0A04020102020204" pitchFamily="34" charset="0"/>
              </a:rPr>
              <a:t>metasploit</a:t>
            </a:r>
            <a:r>
              <a:rPr lang="en-US" sz="1600" dirty="0">
                <a:latin typeface="Arial Black" panose="020B0A04020102020204" pitchFamily="34" charset="0"/>
              </a:rPr>
              <a:t> Tool from kali </a:t>
            </a:r>
            <a:r>
              <a:rPr lang="en-US" sz="1600" dirty="0" err="1">
                <a:latin typeface="Arial Black" panose="020B0A04020102020204" pitchFamily="34" charset="0"/>
              </a:rPr>
              <a:t>linux</a:t>
            </a:r>
            <a:r>
              <a:rPr lang="en-US" sz="1600" dirty="0">
                <a:latin typeface="Arial Black" panose="020B0A04020102020204" pitchFamily="34" charset="0"/>
              </a:rPr>
              <a:t> and hack the windows 7 / windows10. Execute the commands to get the keystrokes / screenshots / Webcam and etc., Write a report on vulnerability issue along with screen shots how you performed and suggest the security patch to avoid these type of attacks Hacker Machine : Kali Linux</a:t>
            </a:r>
            <a:br>
              <a:rPr lang="en-US" sz="1600" dirty="0">
                <a:latin typeface="Arial Black" panose="020B0A04020102020204" pitchFamily="34" charset="0"/>
              </a:rPr>
            </a:br>
            <a:r>
              <a:rPr lang="en-US" sz="1600" dirty="0">
                <a:latin typeface="Arial Black" panose="020B0A04020102020204" pitchFamily="34" charset="0"/>
              </a:rPr>
              <a:t>Victim machine : Windows XP / Windows 7</a:t>
            </a:r>
          </a:p>
        </p:txBody>
      </p:sp>
      <p:sp>
        <p:nvSpPr>
          <p:cNvPr id="3" name="Content Placeholder 2">
            <a:extLst>
              <a:ext uri="{FF2B5EF4-FFF2-40B4-BE49-F238E27FC236}">
                <a16:creationId xmlns:a16="http://schemas.microsoft.com/office/drawing/2014/main" id="{D09EACA9-A88F-6C23-F155-787BD553A2F5}"/>
              </a:ext>
            </a:extLst>
          </p:cNvPr>
          <p:cNvSpPr>
            <a:spLocks noGrp="1"/>
          </p:cNvSpPr>
          <p:nvPr>
            <p:ph idx="1"/>
          </p:nvPr>
        </p:nvSpPr>
        <p:spPr>
          <a:xfrm>
            <a:off x="0" y="1116530"/>
            <a:ext cx="12192000" cy="5741469"/>
          </a:xfrm>
        </p:spPr>
        <p:txBody>
          <a:bodyPr/>
          <a:lstStyle/>
          <a:p>
            <a:pPr marL="0" indent="0" algn="ctr">
              <a:buNone/>
            </a:pPr>
            <a:r>
              <a:rPr lang="en-US" dirty="0">
                <a:latin typeface="Algerian" panose="04020705040A02060702" pitchFamily="82" charset="0"/>
              </a:rPr>
              <a:t>REPORT WRITTING ON SYSTEM </a:t>
            </a:r>
          </a:p>
          <a:p>
            <a:pPr marL="0" indent="0" algn="ctr">
              <a:buNone/>
            </a:pPr>
            <a:r>
              <a:rPr lang="en-US" dirty="0">
                <a:latin typeface="Algerian" panose="04020705040A02060702" pitchFamily="82" charset="0"/>
              </a:rPr>
              <a:t>HACKING USING METASPLOIT TOOL</a:t>
            </a:r>
          </a:p>
          <a:p>
            <a:pPr marL="0" indent="0" algn="ctr">
              <a:buNone/>
            </a:pPr>
            <a:r>
              <a:rPr lang="en-US" dirty="0">
                <a:latin typeface="Algerian" panose="04020705040A02060702" pitchFamily="82" charset="0"/>
              </a:rPr>
              <a:t>reported BY</a:t>
            </a:r>
          </a:p>
          <a:p>
            <a:pPr marL="0" indent="0" algn="ctr">
              <a:buNone/>
            </a:pPr>
            <a:r>
              <a:rPr lang="en-US" dirty="0">
                <a:latin typeface="Algerian" panose="04020705040A02060702" pitchFamily="82" charset="0"/>
              </a:rPr>
              <a:t>(BOMMANA SUDHARSHAN)</a:t>
            </a:r>
          </a:p>
          <a:p>
            <a:pPr marL="0" indent="0">
              <a:buNone/>
            </a:pPr>
            <a:r>
              <a:rPr lang="en-US" dirty="0">
                <a:latin typeface="Algerian" panose="04020705040A02060702" pitchFamily="82" charset="0"/>
              </a:rPr>
              <a:t>(15-01-23 SUNDAY )   </a:t>
            </a:r>
            <a:endParaRPr lang="en-US" dirty="0">
              <a:effectLst/>
            </a:endParaRPr>
          </a:p>
          <a:p>
            <a:pPr marL="0" indent="0">
              <a:buNone/>
            </a:pPr>
            <a:r>
              <a:rPr lang="en-US" dirty="0">
                <a:effectLst/>
              </a:rPr>
              <a:t>The Metasploit framework is a very powerful tool which can be used by cybercriminals as well as ethical hackers </a:t>
            </a:r>
            <a:r>
              <a:rPr lang="en-US" b="1" dirty="0">
                <a:effectLst/>
              </a:rPr>
              <a:t>to probe systematic vulnerabilities on networks and servers</a:t>
            </a:r>
            <a:r>
              <a:rPr lang="en-US" dirty="0">
                <a:effectLst/>
              </a:rPr>
              <a:t>. Because it's an open-source framework, it can be easily customized and used with most operating systems .</a:t>
            </a:r>
            <a:r>
              <a:rPr lang="en-US" dirty="0"/>
              <a:t>Metasploit facilitates ease while building a large penetration test of a network. For example, </a:t>
            </a:r>
            <a:r>
              <a:rPr lang="en-US" b="1" dirty="0"/>
              <a:t>suppose we have to test any network having 200 systems.</a:t>
            </a:r>
            <a:r>
              <a:rPr lang="en-US" dirty="0"/>
              <a:t> </a:t>
            </a:r>
            <a:r>
              <a:rPr lang="en-US" b="1" dirty="0"/>
              <a:t>Rather than testing all the systems one-by-one, Metasploit can test the whole range automatically</a:t>
            </a:r>
            <a:r>
              <a:rPr lang="en-US" dirty="0"/>
              <a:t>.</a:t>
            </a:r>
            <a:endParaRPr lang="en-US" dirty="0">
              <a:effectLst/>
            </a:endParaRPr>
          </a:p>
          <a:p>
            <a:pPr marL="0" indent="0">
              <a:buNone/>
            </a:pPr>
            <a:endParaRPr lang="en-US" dirty="0">
              <a:latin typeface="Algerian" panose="04020705040A02060702" pitchFamily="82" charset="0"/>
            </a:endParaRPr>
          </a:p>
          <a:p>
            <a:pPr marL="0" indent="0" algn="ctr">
              <a:buNone/>
            </a:pPr>
            <a:endParaRPr lang="en-US" dirty="0">
              <a:latin typeface="Algerian" panose="04020705040A02060702" pitchFamily="82" charset="0"/>
            </a:endParaRPr>
          </a:p>
        </p:txBody>
      </p:sp>
    </p:spTree>
    <p:extLst>
      <p:ext uri="{BB962C8B-B14F-4D97-AF65-F5344CB8AC3E}">
        <p14:creationId xmlns:p14="http://schemas.microsoft.com/office/powerpoint/2010/main" val="235442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638687-F5D9-AB35-A0E2-30E76BA7F4B3}"/>
              </a:ext>
            </a:extLst>
          </p:cNvPr>
          <p:cNvPicPr>
            <a:picLocks noGrp="1" noChangeAspect="1"/>
          </p:cNvPicPr>
          <p:nvPr>
            <p:ph idx="4294967295"/>
          </p:nvPr>
        </p:nvPicPr>
        <p:blipFill>
          <a:blip r:embed="rId2"/>
          <a:stretch>
            <a:fillRect/>
          </a:stretch>
        </p:blipFill>
        <p:spPr>
          <a:xfrm>
            <a:off x="0" y="211757"/>
            <a:ext cx="12329962" cy="7358982"/>
          </a:xfrm>
          <a:prstGeom prst="rect">
            <a:avLst/>
          </a:prstGeom>
        </p:spPr>
      </p:pic>
    </p:spTree>
    <p:extLst>
      <p:ext uri="{BB962C8B-B14F-4D97-AF65-F5344CB8AC3E}">
        <p14:creationId xmlns:p14="http://schemas.microsoft.com/office/powerpoint/2010/main" val="4280406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4665</Words>
  <Application>Microsoft Office PowerPoint</Application>
  <PresentationFormat>Widescreen</PresentationFormat>
  <Paragraphs>204</Paragraphs>
  <Slides>48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Algerian</vt:lpstr>
      <vt:lpstr>-apple-system</vt:lpstr>
      <vt:lpstr>Arial</vt:lpstr>
      <vt:lpstr>Arial Black</vt:lpstr>
      <vt:lpstr>Calibri</vt:lpstr>
      <vt:lpstr>Calibri Light</vt:lpstr>
      <vt:lpstr>Times New Roman</vt:lpstr>
      <vt:lpstr>Wingdings</vt:lpstr>
      <vt:lpstr>Office Theme</vt:lpstr>
      <vt:lpstr>MAJOR Project</vt:lpstr>
      <vt:lpstr>Project Name:- Cyber Security November Major Project</vt:lpstr>
      <vt:lpstr>1.Perform Scanning Module by using Nmap tool (Download from Internet) and scan kali linux and Windows 7 machine and find the open/closed ports and services running on machine Hacker Machine : Windows 10 Victim machine : Kali Linux and Windows 7</vt:lpstr>
      <vt:lpstr>PowerPoint Presentation</vt:lpstr>
      <vt:lpstr>PowerPoint Presentation</vt:lpstr>
      <vt:lpstr>Result:-</vt:lpstr>
      <vt:lpstr>Prevention of leaving any ports open:- </vt:lpstr>
      <vt:lpstr>2.Test the System Security by using metasploit Tool from kali linux and hack the windows 7 / windows10. Execute the commands to get the keystrokes / screenshots / Webcam and etc., Write a report on vulnerability issue along with screen shots how you performed and suggest the security patch to avoid these type of attacks Hacker Machine : Kali Linux Victim machine : Windows XP / Windows 7</vt:lpstr>
      <vt:lpstr>PowerPoint Presentation</vt:lpstr>
      <vt:lpstr>PowerPoint Presentation</vt:lpstr>
      <vt:lpstr>PowerPoint Presentation</vt:lpstr>
      <vt:lpstr>Ways to prevent Metasploit tool hacking:- </vt:lpstr>
      <vt:lpstr>3.Use SET Tool and create a fake Gmail page and try to capture the credentials in command line and Hacker Machine : Kali Linux Victim machine : Windows XP / Windows7 / Windows 10</vt:lpstr>
      <vt:lpstr>PowerPoint Presentation</vt:lpstr>
      <vt:lpstr>Steps To prevent Social Engineering Attacks:-</vt:lpstr>
      <vt:lpstr>Some Quick Tips to Remember:- </vt:lpstr>
      <vt:lpstr>4.Install Social Phish tool from GitHub and try to execute the tool for phishing page and perfrom in lab setup only</vt:lpstr>
      <vt:lpstr>PowerPoint Presentation</vt:lpstr>
      <vt:lpstr>PowerPoint Presentation</vt:lpstr>
      <vt:lpstr>PowerPoint Presentation</vt:lpstr>
      <vt:lpstr>PowerPoint Presentation</vt:lpstr>
      <vt:lpstr>PowerPoint Presentation</vt:lpstr>
      <vt:lpstr>PowerPoint Presentation</vt:lpstr>
      <vt:lpstr>5.Perform SQL injection Manually onhttp://testphp.vulnweb.com Write a report along with screenshots and mention preventive steps to avoid SQL injections</vt:lpstr>
      <vt:lpstr>PowerPoint Presentation</vt:lpstr>
      <vt:lpstr>Let try with http://testphp.vulnweb.comAdmin_login </vt:lpstr>
      <vt:lpstr>Let try with http://testphp.vulnweb.com/login.php  successfully I entered into login page</vt:lpstr>
      <vt:lpstr>Let try with some defalt usr id &amp;pwd</vt:lpstr>
      <vt:lpstr>PowerPoint Presentation</vt:lpstr>
      <vt:lpstr>steps to avoid SQL injections </vt:lpstr>
      <vt:lpstr>6.Crack the password of windows machine by using ophcrack tool in virtual machine on windows 7 and try get the password, along with that mention the path of SAM file in windows and and explain about SAM file usage and how it can be cracked by tool.</vt:lpstr>
      <vt:lpstr>PowerPoint Presentation</vt:lpstr>
      <vt:lpstr>PowerPoint Presentation</vt:lpstr>
      <vt:lpstr>PowerPoint Presentation</vt:lpstr>
      <vt:lpstr>PowerPoint Presentation</vt:lpstr>
      <vt:lpstr>PowerPoint Presentation</vt:lpstr>
      <vt:lpstr>7.Write an Article on cybersecurity and recent attacks which you came across in media and news and research on that news, and explain the any topic which you learned in this course and mention what you learned</vt:lpstr>
      <vt:lpstr>Greek Natural Gas Distributor Attack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BOMMANA SURENDRA</dc:creator>
  <cp:lastModifiedBy>BOMMANA SURENDRA</cp:lastModifiedBy>
  <cp:revision>6</cp:revision>
  <dcterms:created xsi:type="dcterms:W3CDTF">2023-01-09T10:40:42Z</dcterms:created>
  <dcterms:modified xsi:type="dcterms:W3CDTF">2023-01-15T18:05:41Z</dcterms:modified>
</cp:coreProperties>
</file>